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9" r:id="rId2"/>
    <p:sldMasterId id="2147483713" r:id="rId3"/>
  </p:sldMasterIdLst>
  <p:notesMasterIdLst>
    <p:notesMasterId r:id="rId22"/>
  </p:notesMasterIdLst>
  <p:handoutMasterIdLst>
    <p:handoutMasterId r:id="rId23"/>
  </p:handoutMasterIdLst>
  <p:sldIdLst>
    <p:sldId id="256" r:id="rId4"/>
    <p:sldId id="257" r:id="rId5"/>
    <p:sldId id="283" r:id="rId6"/>
    <p:sldId id="315" r:id="rId7"/>
    <p:sldId id="262" r:id="rId8"/>
    <p:sldId id="274" r:id="rId9"/>
    <p:sldId id="309" r:id="rId10"/>
    <p:sldId id="311" r:id="rId11"/>
    <p:sldId id="312" r:id="rId12"/>
    <p:sldId id="308" r:id="rId13"/>
    <p:sldId id="310" r:id="rId14"/>
    <p:sldId id="317" r:id="rId15"/>
    <p:sldId id="292" r:id="rId16"/>
    <p:sldId id="285" r:id="rId17"/>
    <p:sldId id="258" r:id="rId18"/>
    <p:sldId id="286" r:id="rId19"/>
    <p:sldId id="272" r:id="rId20"/>
    <p:sldId id="316" r:id="rId21"/>
  </p:sldIdLst>
  <p:sldSz cx="9144000" cy="6858000" type="screen4x3"/>
  <p:notesSz cx="6946900" cy="9220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D2"/>
    <a:srgbClr val="F99901"/>
    <a:srgbClr val="BB946D"/>
    <a:srgbClr val="FF0000"/>
    <a:srgbClr val="FF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35" autoAdjust="0"/>
    <p:restoredTop sz="93224" autoAdjust="0"/>
  </p:normalViewPr>
  <p:slideViewPr>
    <p:cSldViewPr>
      <p:cViewPr varScale="1">
        <p:scale>
          <a:sx n="66" d="100"/>
          <a:sy n="66" d="100"/>
        </p:scale>
        <p:origin x="76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6" d="100"/>
          <a:sy n="76" d="100"/>
        </p:scale>
        <p:origin x="-2196" y="-102"/>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28" Type="http://schemas.microsoft.com/office/2015/10/relationships/revisionInfo" Target="revisionInfo.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0375"/>
          </a:xfrm>
          <a:prstGeom prst="rect">
            <a:avLst/>
          </a:prstGeom>
        </p:spPr>
        <p:txBody>
          <a:bodyPr vert="horz" lIns="92382" tIns="46191" rIns="92382" bIns="46191"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35413" y="0"/>
            <a:ext cx="3009900" cy="460375"/>
          </a:xfrm>
          <a:prstGeom prst="rect">
            <a:avLst/>
          </a:prstGeom>
        </p:spPr>
        <p:txBody>
          <a:bodyPr vert="horz" lIns="92382" tIns="46191" rIns="92382" bIns="46191" rtlCol="0"/>
          <a:lstStyle>
            <a:lvl1pPr algn="r">
              <a:defRPr sz="1200">
                <a:latin typeface="Arial" charset="0"/>
                <a:cs typeface="Arial" charset="0"/>
              </a:defRPr>
            </a:lvl1pPr>
          </a:lstStyle>
          <a:p>
            <a:pPr>
              <a:defRPr/>
            </a:pPr>
            <a:fld id="{B3CEF563-26D5-493C-9051-8BA0399869AB}" type="datetimeFigureOut">
              <a:rPr lang="en-US"/>
              <a:pPr>
                <a:defRPr/>
              </a:pPr>
              <a:t>1/25/18</a:t>
            </a:fld>
            <a:endParaRPr lang="en-US" dirty="0"/>
          </a:p>
        </p:txBody>
      </p:sp>
      <p:sp>
        <p:nvSpPr>
          <p:cNvPr id="4" name="Footer Placeholder 3"/>
          <p:cNvSpPr>
            <a:spLocks noGrp="1"/>
          </p:cNvSpPr>
          <p:nvPr>
            <p:ph type="ftr" sz="quarter" idx="2"/>
          </p:nvPr>
        </p:nvSpPr>
        <p:spPr>
          <a:xfrm>
            <a:off x="0" y="8758238"/>
            <a:ext cx="3009900" cy="460375"/>
          </a:xfrm>
          <a:prstGeom prst="rect">
            <a:avLst/>
          </a:prstGeom>
        </p:spPr>
        <p:txBody>
          <a:bodyPr vert="horz" lIns="92382" tIns="46191" rIns="92382" bIns="46191"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35413" y="8758238"/>
            <a:ext cx="3009900" cy="460375"/>
          </a:xfrm>
          <a:prstGeom prst="rect">
            <a:avLst/>
          </a:prstGeom>
        </p:spPr>
        <p:txBody>
          <a:bodyPr vert="horz" lIns="92382" tIns="46191" rIns="92382" bIns="46191" rtlCol="0" anchor="b"/>
          <a:lstStyle>
            <a:lvl1pPr algn="r">
              <a:defRPr sz="1200">
                <a:latin typeface="Arial" charset="0"/>
                <a:cs typeface="Arial" charset="0"/>
              </a:defRPr>
            </a:lvl1pPr>
          </a:lstStyle>
          <a:p>
            <a:pPr>
              <a:defRPr/>
            </a:pPr>
            <a:fld id="{19C6EE5C-FCF7-4D37-8E7A-84FAB8F30C5F}"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0375"/>
          </a:xfrm>
          <a:prstGeom prst="rect">
            <a:avLst/>
          </a:prstGeom>
        </p:spPr>
        <p:txBody>
          <a:bodyPr vert="horz" lIns="92382" tIns="46191" rIns="92382" bIns="46191"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35413" y="0"/>
            <a:ext cx="3009900" cy="460375"/>
          </a:xfrm>
          <a:prstGeom prst="rect">
            <a:avLst/>
          </a:prstGeom>
        </p:spPr>
        <p:txBody>
          <a:bodyPr vert="horz" lIns="92382" tIns="46191" rIns="92382" bIns="46191" rtlCol="0"/>
          <a:lstStyle>
            <a:lvl1pPr algn="r" fontAlgn="auto">
              <a:spcBef>
                <a:spcPts val="0"/>
              </a:spcBef>
              <a:spcAft>
                <a:spcPts val="0"/>
              </a:spcAft>
              <a:defRPr sz="1200">
                <a:latin typeface="+mn-lt"/>
                <a:cs typeface="+mn-cs"/>
              </a:defRPr>
            </a:lvl1pPr>
          </a:lstStyle>
          <a:p>
            <a:pPr>
              <a:defRPr/>
            </a:pPr>
            <a:fld id="{7DFDC185-F52E-44E1-9397-C97ECA1A7502}" type="datetimeFigureOut">
              <a:rPr lang="en-US"/>
              <a:pPr>
                <a:defRPr/>
              </a:pPr>
              <a:t>1/25/18</a:t>
            </a:fld>
            <a:endParaRPr lang="en-US" dirty="0"/>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82" tIns="46191" rIns="92382" bIns="46191" rtlCol="0" anchor="ctr"/>
          <a:lstStyle/>
          <a:p>
            <a:pPr lvl="0"/>
            <a:endParaRPr lang="en-US" noProof="0" dirty="0"/>
          </a:p>
        </p:txBody>
      </p:sp>
      <p:sp>
        <p:nvSpPr>
          <p:cNvPr id="5" name="Notes Placeholder 4"/>
          <p:cNvSpPr>
            <a:spLocks noGrp="1"/>
          </p:cNvSpPr>
          <p:nvPr>
            <p:ph type="body" sz="quarter" idx="3"/>
          </p:nvPr>
        </p:nvSpPr>
        <p:spPr>
          <a:xfrm>
            <a:off x="695325" y="4379913"/>
            <a:ext cx="5556250" cy="4148137"/>
          </a:xfrm>
          <a:prstGeom prst="rect">
            <a:avLst/>
          </a:prstGeom>
        </p:spPr>
        <p:txBody>
          <a:bodyPr vert="horz" lIns="92382" tIns="46191" rIns="92382" bIns="4619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58238"/>
            <a:ext cx="3009900" cy="460375"/>
          </a:xfrm>
          <a:prstGeom prst="rect">
            <a:avLst/>
          </a:prstGeom>
        </p:spPr>
        <p:txBody>
          <a:bodyPr vert="horz" lIns="92382" tIns="46191" rIns="92382" bIns="46191"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35413" y="8758238"/>
            <a:ext cx="3009900" cy="460375"/>
          </a:xfrm>
          <a:prstGeom prst="rect">
            <a:avLst/>
          </a:prstGeom>
        </p:spPr>
        <p:txBody>
          <a:bodyPr vert="horz" lIns="92382" tIns="46191" rIns="92382" bIns="46191" rtlCol="0" anchor="b"/>
          <a:lstStyle>
            <a:lvl1pPr algn="r" fontAlgn="auto">
              <a:spcBef>
                <a:spcPts val="0"/>
              </a:spcBef>
              <a:spcAft>
                <a:spcPts val="0"/>
              </a:spcAft>
              <a:defRPr sz="1200">
                <a:latin typeface="+mn-lt"/>
                <a:cs typeface="+mn-cs"/>
              </a:defRPr>
            </a:lvl1pPr>
          </a:lstStyle>
          <a:p>
            <a:pPr>
              <a:defRPr/>
            </a:pPr>
            <a:fld id="{024146B0-828B-4163-B98D-6EF2CC45452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dirty="0"/>
              <a:t>Day 4 New York </a:t>
            </a:r>
            <a:r>
              <a:rPr lang="en-US" dirty="0" err="1"/>
              <a:t>City</a:t>
            </a:r>
            <a:r>
              <a:rPr lang="en-US" sz="1200" b="0" i="1" kern="1200" dirty="0" err="1">
                <a:solidFill>
                  <a:schemeClr val="tx1"/>
                </a:solidFill>
                <a:latin typeface="+mn-lt"/>
                <a:ea typeface="+mn-ea"/>
                <a:cs typeface="+mn-cs"/>
              </a:rPr>
              <a:t>Breakfast</a:t>
            </a:r>
            <a:endParaRPr lang="en-US" sz="1200" b="0" i="1" kern="1200" dirty="0">
              <a:solidFill>
                <a:schemeClr val="tx1"/>
              </a:solidFill>
              <a:latin typeface="+mn-lt"/>
              <a:ea typeface="+mn-ea"/>
              <a:cs typeface="+mn-cs"/>
            </a:endParaRPr>
          </a:p>
          <a:p>
            <a:pPr fontAlgn="base"/>
            <a:r>
              <a:rPr lang="en-US" sz="1200" b="0" i="1" u="none" strike="noStrike" kern="1200" dirty="0">
                <a:solidFill>
                  <a:schemeClr val="tx1"/>
                </a:solidFill>
                <a:latin typeface="+mn-lt"/>
                <a:ea typeface="+mn-ea"/>
                <a:cs typeface="+mn-cs"/>
              </a:rPr>
              <a:t>United Nations visit</a:t>
            </a:r>
            <a:r>
              <a:rPr lang="en-US" sz="1200" b="0" i="1" kern="1200" dirty="0">
                <a:solidFill>
                  <a:schemeClr val="tx1"/>
                </a:solidFill>
                <a:latin typeface="+mn-lt"/>
                <a:ea typeface="+mn-ea"/>
                <a:cs typeface="+mn-cs"/>
              </a:rPr>
              <a:t> </a:t>
            </a:r>
          </a:p>
          <a:p>
            <a:pPr fontAlgn="base"/>
            <a:r>
              <a:rPr lang="en-US" sz="1200" b="0" i="1" kern="1200" dirty="0" err="1">
                <a:solidFill>
                  <a:schemeClr val="tx1"/>
                </a:solidFill>
                <a:latin typeface="+mn-lt"/>
                <a:ea typeface="+mn-ea"/>
                <a:cs typeface="+mn-cs"/>
              </a:rPr>
              <a:t>MoMA</a:t>
            </a:r>
            <a:r>
              <a:rPr lang="en-US" sz="1200" b="0" i="1" kern="1200" dirty="0">
                <a:solidFill>
                  <a:schemeClr val="tx1"/>
                </a:solidFill>
                <a:latin typeface="+mn-lt"/>
                <a:ea typeface="+mn-ea"/>
                <a:cs typeface="+mn-cs"/>
              </a:rPr>
              <a:t> visit</a:t>
            </a:r>
          </a:p>
          <a:p>
            <a:pPr fontAlgn="base"/>
            <a:r>
              <a:rPr lang="en-US" sz="1200" b="0" i="1" kern="1200" dirty="0">
                <a:solidFill>
                  <a:schemeClr val="tx1"/>
                </a:solidFill>
                <a:latin typeface="+mn-lt"/>
                <a:ea typeface="+mn-ea"/>
                <a:cs typeface="+mn-cs"/>
              </a:rPr>
              <a:t>Dinner</a:t>
            </a:r>
          </a:p>
          <a:p>
            <a:pPr fontAlgn="base"/>
            <a:r>
              <a:rPr lang="en-US" dirty="0"/>
              <a:t>Day 5 New York </a:t>
            </a:r>
            <a:r>
              <a:rPr lang="en-US" dirty="0" err="1"/>
              <a:t>City</a:t>
            </a:r>
            <a:r>
              <a:rPr lang="en-US" sz="1200" b="0" i="1" kern="1200" dirty="0" err="1">
                <a:solidFill>
                  <a:schemeClr val="tx1"/>
                </a:solidFill>
                <a:latin typeface="+mn-lt"/>
                <a:ea typeface="+mn-ea"/>
                <a:cs typeface="+mn-cs"/>
              </a:rPr>
              <a:t>Breakfast</a:t>
            </a:r>
            <a:endParaRPr lang="en-US" sz="1200" b="0" i="1" kern="1200" dirty="0">
              <a:solidFill>
                <a:schemeClr val="tx1"/>
              </a:solidFill>
              <a:latin typeface="+mn-lt"/>
              <a:ea typeface="+mn-ea"/>
              <a:cs typeface="+mn-cs"/>
            </a:endParaRPr>
          </a:p>
          <a:p>
            <a:pPr fontAlgn="base"/>
            <a:r>
              <a:rPr lang="en-US" sz="1200" b="0" i="1" u="none" strike="noStrike" kern="1200" dirty="0">
                <a:solidFill>
                  <a:schemeClr val="tx1"/>
                </a:solidFill>
                <a:latin typeface="+mn-lt"/>
                <a:ea typeface="+mn-ea"/>
                <a:cs typeface="+mn-cs"/>
              </a:rPr>
              <a:t>American Museum of Natural History and Hayden Planetarium visit</a:t>
            </a:r>
            <a:r>
              <a:rPr lang="en-US" sz="1200" b="0" i="1" kern="1200" dirty="0">
                <a:solidFill>
                  <a:schemeClr val="tx1"/>
                </a:solidFill>
                <a:latin typeface="+mn-lt"/>
                <a:ea typeface="+mn-ea"/>
                <a:cs typeface="+mn-cs"/>
              </a:rPr>
              <a:t> </a:t>
            </a:r>
          </a:p>
          <a:p>
            <a:pPr fontAlgn="base"/>
            <a:r>
              <a:rPr lang="en-US" sz="1200" b="0" i="1" kern="1200" dirty="0">
                <a:solidFill>
                  <a:schemeClr val="tx1"/>
                </a:solidFill>
                <a:latin typeface="+mn-lt"/>
                <a:ea typeface="+mn-ea"/>
                <a:cs typeface="+mn-cs"/>
              </a:rPr>
              <a:t>Travel home</a:t>
            </a:r>
          </a:p>
          <a:p>
            <a:endParaRPr lang="en-US" dirty="0"/>
          </a:p>
        </p:txBody>
      </p:sp>
      <p:sp>
        <p:nvSpPr>
          <p:cNvPr id="4" name="Slide Number Placeholder 3"/>
          <p:cNvSpPr>
            <a:spLocks noGrp="1"/>
          </p:cNvSpPr>
          <p:nvPr>
            <p:ph type="sldNum" sz="quarter" idx="10"/>
          </p:nvPr>
        </p:nvSpPr>
        <p:spPr/>
        <p:txBody>
          <a:bodyPr/>
          <a:lstStyle/>
          <a:p>
            <a:pPr>
              <a:defRPr/>
            </a:pPr>
            <a:fld id="{024146B0-828B-4163-B98D-6EF2CC45452D}" type="slidenum">
              <a:rPr lang="en-US" smtClean="0"/>
              <a:pPr>
                <a:defRPr/>
              </a:pPr>
              <a:t>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563529" lvl="1" indent="-194002" eaLnBrk="1" fontAlgn="auto" hangingPunct="1">
              <a:spcAft>
                <a:spcPts val="0"/>
              </a:spcAft>
              <a:buClr>
                <a:schemeClr val="bg1">
                  <a:lumMod val="50000"/>
                </a:schemeClr>
              </a:buClr>
              <a:defRPr/>
            </a:pPr>
            <a:r>
              <a:rPr lang="en-US" b="1" u="sng" dirty="0"/>
              <a:t>Details on Trip Mate</a:t>
            </a:r>
          </a:p>
          <a:p>
            <a:pPr marL="563529" lvl="1" indent="-194002" eaLnBrk="1" fontAlgn="auto" hangingPunct="1">
              <a:spcAft>
                <a:spcPts val="0"/>
              </a:spcAft>
              <a:buClr>
                <a:schemeClr val="bg1">
                  <a:lumMod val="50000"/>
                </a:schemeClr>
              </a:buClr>
              <a:buFont typeface="Lucida Grande"/>
              <a:buChar char="›"/>
              <a:defRPr/>
            </a:pPr>
            <a:r>
              <a:rPr lang="en-US" dirty="0"/>
              <a:t>A traveler’s injury, sickness, or death of an immediate family member.</a:t>
            </a:r>
          </a:p>
          <a:p>
            <a:pPr marL="563529" lvl="1" indent="-194002" eaLnBrk="1" fontAlgn="auto" hangingPunct="1">
              <a:spcAft>
                <a:spcPts val="0"/>
              </a:spcAft>
              <a:buClr>
                <a:schemeClr val="bg1">
                  <a:lumMod val="50000"/>
                </a:schemeClr>
              </a:buClr>
              <a:buFont typeface="Lucida Grande"/>
              <a:buChar char="›"/>
              <a:defRPr/>
            </a:pPr>
            <a:r>
              <a:rPr lang="en-US" dirty="0"/>
              <a:t>Theft of passport or visas.</a:t>
            </a:r>
          </a:p>
          <a:p>
            <a:pPr marL="563529" lvl="1" indent="-194002" eaLnBrk="1" fontAlgn="auto" hangingPunct="1">
              <a:spcAft>
                <a:spcPts val="0"/>
              </a:spcAft>
              <a:buClr>
                <a:schemeClr val="bg1">
                  <a:lumMod val="50000"/>
                </a:schemeClr>
              </a:buClr>
              <a:buFont typeface="Lucida Grande"/>
              <a:buChar char="›"/>
              <a:defRPr/>
            </a:pPr>
            <a:r>
              <a:rPr lang="en-US" dirty="0"/>
              <a:t>Flight cancellations or trip interruptions due to covered reasons such as sickness, injury, or death.</a:t>
            </a:r>
          </a:p>
          <a:p>
            <a:pPr marL="563529" lvl="1" indent="-194002" eaLnBrk="1" fontAlgn="auto" hangingPunct="1">
              <a:spcAft>
                <a:spcPts val="0"/>
              </a:spcAft>
              <a:buClr>
                <a:schemeClr val="bg1">
                  <a:lumMod val="50000"/>
                </a:schemeClr>
              </a:buClr>
              <a:buFont typeface="Lucida Grande"/>
              <a:buChar char="›"/>
              <a:defRPr/>
            </a:pPr>
            <a:r>
              <a:rPr lang="en-US" dirty="0"/>
              <a:t>Trip cancellation or trip interruption due to </a:t>
            </a:r>
            <a:br>
              <a:rPr lang="en-US" dirty="0"/>
            </a:br>
            <a:r>
              <a:rPr lang="en-US" dirty="0"/>
              <a:t>terrorist acts</a:t>
            </a:r>
          </a:p>
          <a:p>
            <a:pPr eaLnBrk="1" hangingPunct="1">
              <a:defRPr/>
            </a:pPr>
            <a:endParaRPr lang="en-US" dirty="0">
              <a:latin typeface="Verdana" pitchFamily="34" charset="0"/>
              <a:cs typeface="Verdana" pitchFamily="34" charset="0"/>
            </a:endParaRPr>
          </a:p>
          <a:p>
            <a:pPr eaLnBrk="1" hangingPunct="1">
              <a:defRPr/>
            </a:pPr>
            <a:r>
              <a:rPr lang="en-US" dirty="0">
                <a:latin typeface="Verdana" pitchFamily="34" charset="0"/>
                <a:cs typeface="Verdana" pitchFamily="34" charset="0"/>
              </a:rPr>
              <a:t>Explorica’s Travel Protection Plan </a:t>
            </a:r>
            <a:r>
              <a:rPr lang="en-US" b="1" i="1" dirty="0">
                <a:latin typeface="Verdana" pitchFamily="34" charset="0"/>
                <a:cs typeface="Verdana" pitchFamily="34" charset="0"/>
              </a:rPr>
              <a:t>PLUS</a:t>
            </a:r>
            <a:r>
              <a:rPr lang="en-US" b="1" dirty="0">
                <a:latin typeface="Verdana" pitchFamily="34" charset="0"/>
                <a:cs typeface="Verdana" pitchFamily="34" charset="0"/>
              </a:rPr>
              <a:t> </a:t>
            </a:r>
            <a:r>
              <a:rPr lang="en-US" dirty="0">
                <a:latin typeface="Verdana" pitchFamily="34" charset="0"/>
                <a:cs typeface="Verdana" pitchFamily="34" charset="0"/>
              </a:rPr>
              <a:t> includes “Cancel For Any Reason Benefit”</a:t>
            </a:r>
          </a:p>
          <a:p>
            <a:pPr lvl="1" eaLnBrk="1" hangingPunct="1">
              <a:defRPr/>
            </a:pPr>
            <a:r>
              <a:rPr lang="en-US" dirty="0">
                <a:latin typeface="Verdana" pitchFamily="34" charset="0"/>
                <a:cs typeface="Verdana" pitchFamily="34" charset="0"/>
              </a:rPr>
              <a:t>Allows travelers to cancel their tour for any reason up to two days before departure and receive most of their tour fee back in cash. That means recent events such as the Ash Cloud and the H1N1 outbreak were covered under our plan.</a:t>
            </a:r>
          </a:p>
          <a:p>
            <a:pPr>
              <a:defRPr/>
            </a:pPr>
            <a:endParaRPr lang="en-US" dirty="0"/>
          </a:p>
        </p:txBody>
      </p:sp>
      <p:sp>
        <p:nvSpPr>
          <p:cNvPr id="4" name="Slide Number Placeholder 3"/>
          <p:cNvSpPr>
            <a:spLocks noGrp="1"/>
          </p:cNvSpPr>
          <p:nvPr>
            <p:ph type="sldNum" sz="quarter" idx="5"/>
          </p:nvPr>
        </p:nvSpPr>
        <p:spPr/>
        <p:txBody>
          <a:bodyPr/>
          <a:lstStyle/>
          <a:p>
            <a:pPr>
              <a:defRPr/>
            </a:pPr>
            <a:fld id="{A1BBE052-71F1-4677-B6B2-12152F159EF7}" type="slidenum">
              <a:rPr lang="en-US" smtClean="0"/>
              <a:pPr>
                <a:defRPr/>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563529" lvl="1" indent="-194002" eaLnBrk="1" fontAlgn="auto" hangingPunct="1">
              <a:spcAft>
                <a:spcPts val="0"/>
              </a:spcAft>
              <a:buClr>
                <a:schemeClr val="bg1">
                  <a:lumMod val="50000"/>
                </a:schemeClr>
              </a:buClr>
              <a:defRPr/>
            </a:pPr>
            <a:r>
              <a:rPr lang="en-US" b="1" u="sng" dirty="0"/>
              <a:t>Details on Trip Mate</a:t>
            </a:r>
          </a:p>
          <a:p>
            <a:pPr marL="563529" lvl="1" indent="-194002" eaLnBrk="1" fontAlgn="auto" hangingPunct="1">
              <a:spcAft>
                <a:spcPts val="0"/>
              </a:spcAft>
              <a:buClr>
                <a:schemeClr val="bg1">
                  <a:lumMod val="50000"/>
                </a:schemeClr>
              </a:buClr>
              <a:buFont typeface="Lucida Grande"/>
              <a:buChar char="›"/>
              <a:defRPr/>
            </a:pPr>
            <a:r>
              <a:rPr lang="en-US" dirty="0"/>
              <a:t>A traveler’s injury, sickness, or death of an immediate family member.</a:t>
            </a:r>
          </a:p>
          <a:p>
            <a:pPr marL="563529" lvl="1" indent="-194002" eaLnBrk="1" fontAlgn="auto" hangingPunct="1">
              <a:spcAft>
                <a:spcPts val="0"/>
              </a:spcAft>
              <a:buClr>
                <a:schemeClr val="bg1">
                  <a:lumMod val="50000"/>
                </a:schemeClr>
              </a:buClr>
              <a:buFont typeface="Lucida Grande"/>
              <a:buChar char="›"/>
              <a:defRPr/>
            </a:pPr>
            <a:r>
              <a:rPr lang="en-US" dirty="0"/>
              <a:t>Theft of passport or visas.</a:t>
            </a:r>
          </a:p>
          <a:p>
            <a:pPr marL="563529" lvl="1" indent="-194002" eaLnBrk="1" fontAlgn="auto" hangingPunct="1">
              <a:spcAft>
                <a:spcPts val="0"/>
              </a:spcAft>
              <a:buClr>
                <a:schemeClr val="bg1">
                  <a:lumMod val="50000"/>
                </a:schemeClr>
              </a:buClr>
              <a:buFont typeface="Lucida Grande"/>
              <a:buChar char="›"/>
              <a:defRPr/>
            </a:pPr>
            <a:r>
              <a:rPr lang="en-US" dirty="0"/>
              <a:t>Flight cancellations or trip interruptions due to covered reasons such as sickness, injury, or death.</a:t>
            </a:r>
          </a:p>
          <a:p>
            <a:pPr marL="563529" lvl="1" indent="-194002" eaLnBrk="1" fontAlgn="auto" hangingPunct="1">
              <a:spcAft>
                <a:spcPts val="0"/>
              </a:spcAft>
              <a:buClr>
                <a:schemeClr val="bg1">
                  <a:lumMod val="50000"/>
                </a:schemeClr>
              </a:buClr>
              <a:buFont typeface="Lucida Grande"/>
              <a:buChar char="›"/>
              <a:defRPr/>
            </a:pPr>
            <a:r>
              <a:rPr lang="en-US" dirty="0"/>
              <a:t>Trip cancellation or trip interruption due to </a:t>
            </a:r>
            <a:br>
              <a:rPr lang="en-US" dirty="0"/>
            </a:br>
            <a:r>
              <a:rPr lang="en-US" dirty="0"/>
              <a:t>terrorist acts</a:t>
            </a:r>
          </a:p>
          <a:p>
            <a:pPr eaLnBrk="1" hangingPunct="1">
              <a:defRPr/>
            </a:pPr>
            <a:endParaRPr lang="en-US" dirty="0">
              <a:latin typeface="Verdana" pitchFamily="34" charset="0"/>
              <a:cs typeface="Verdana" pitchFamily="34" charset="0"/>
            </a:endParaRPr>
          </a:p>
          <a:p>
            <a:pPr eaLnBrk="1" hangingPunct="1">
              <a:defRPr/>
            </a:pPr>
            <a:r>
              <a:rPr lang="en-US" dirty="0">
                <a:latin typeface="Verdana" pitchFamily="34" charset="0"/>
                <a:cs typeface="Verdana" pitchFamily="34" charset="0"/>
              </a:rPr>
              <a:t>Explorica’s Travel Protection </a:t>
            </a:r>
            <a:r>
              <a:rPr lang="en-US" b="1" i="1" dirty="0">
                <a:latin typeface="Verdana" pitchFamily="34" charset="0"/>
                <a:cs typeface="Verdana" pitchFamily="34" charset="0"/>
              </a:rPr>
              <a:t>PLUS</a:t>
            </a:r>
            <a:r>
              <a:rPr lang="en-US" dirty="0">
                <a:latin typeface="Verdana" pitchFamily="34" charset="0"/>
                <a:cs typeface="Verdana" pitchFamily="34" charset="0"/>
              </a:rPr>
              <a:t> includes “Cancel For Any Reason Benefit”</a:t>
            </a:r>
          </a:p>
          <a:p>
            <a:pPr lvl="1" eaLnBrk="1" hangingPunct="1">
              <a:defRPr/>
            </a:pPr>
            <a:r>
              <a:rPr lang="en-US" dirty="0">
                <a:latin typeface="Verdana" pitchFamily="34" charset="0"/>
                <a:cs typeface="Verdana" pitchFamily="34" charset="0"/>
              </a:rPr>
              <a:t>Allows travelers to cancel their tour for any reason up to two days before departure and receive most of their tour fee back in cash. That means recent events such as the Ash Cloud and the H1N1 outbreak were covered under our plan.</a:t>
            </a:r>
          </a:p>
          <a:p>
            <a:pPr>
              <a:defRPr/>
            </a:pPr>
            <a:endParaRPr lang="en-US" dirty="0"/>
          </a:p>
        </p:txBody>
      </p:sp>
      <p:sp>
        <p:nvSpPr>
          <p:cNvPr id="4" name="Slide Number Placeholder 3"/>
          <p:cNvSpPr>
            <a:spLocks noGrp="1"/>
          </p:cNvSpPr>
          <p:nvPr>
            <p:ph type="sldNum" sz="quarter" idx="5"/>
          </p:nvPr>
        </p:nvSpPr>
        <p:spPr/>
        <p:txBody>
          <a:bodyPr/>
          <a:lstStyle/>
          <a:p>
            <a:pPr>
              <a:defRPr/>
            </a:pPr>
            <a:fld id="{59F5E9FC-9E7D-48CA-A93C-422A5D665CD5}" type="slidenum">
              <a:rPr lang="en-US" smtClean="0"/>
              <a:pPr>
                <a:defRPr/>
              </a:pPr>
              <a:t>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C028C2D1-FA98-48C4-A274-5807E8AB4A4B}" type="slidenum">
              <a:rPr lang="en-US" smtClean="0"/>
              <a:pPr>
                <a:defRPr/>
              </a:pPr>
              <a:t>11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defTabSz="460375" eaLnBrk="1" hangingPunct="1">
              <a:spcBef>
                <a:spcPct val="0"/>
              </a:spcBef>
            </a:pPr>
            <a:r>
              <a:rPr lang="en-US"/>
              <a:t>Travelers get their own individual Explorica accounts with username and passwords.  The search engine let’s you find quick and easy answers to your questions.  Everything you could need is online.</a:t>
            </a:r>
          </a:p>
          <a:p>
            <a:pPr defTabSz="460375"/>
            <a:endParaRPr lang="en-US"/>
          </a:p>
        </p:txBody>
      </p:sp>
      <p:sp>
        <p:nvSpPr>
          <p:cNvPr id="4" name="Slide Number Placeholder 3"/>
          <p:cNvSpPr>
            <a:spLocks noGrp="1"/>
          </p:cNvSpPr>
          <p:nvPr>
            <p:ph type="sldNum" sz="quarter" idx="5"/>
          </p:nvPr>
        </p:nvSpPr>
        <p:spPr/>
        <p:txBody>
          <a:bodyPr/>
          <a:lstStyle/>
          <a:p>
            <a:pPr>
              <a:defRPr/>
            </a:pPr>
            <a:fld id="{D7DAC7DE-F0F7-4BA3-A22B-6C4281145EE5}" type="slidenum">
              <a:rPr lang="en-US" smtClean="0"/>
              <a:pPr>
                <a:defRPr/>
              </a:pPr>
              <a:t>14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4E1734-CC2D-48D3-95D3-C8EEB6B1A7BA}" type="slidenum">
              <a:rPr lang="en-US" smtClean="0"/>
              <a:pPr fontAlgn="base">
                <a:spcBef>
                  <a:spcPct val="0"/>
                </a:spcBef>
                <a:spcAft>
                  <a:spcPct val="0"/>
                </a:spcAft>
                <a:defRPr/>
              </a:pPr>
              <a:t>15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defTabSz="460375"/>
            <a:endParaRPr lang="en-US" dirty="0"/>
          </a:p>
        </p:txBody>
      </p:sp>
      <p:sp>
        <p:nvSpPr>
          <p:cNvPr id="4" name="Slide Number Placeholder 3"/>
          <p:cNvSpPr>
            <a:spLocks noGrp="1"/>
          </p:cNvSpPr>
          <p:nvPr>
            <p:ph type="sldNum" sz="quarter" idx="5"/>
          </p:nvPr>
        </p:nvSpPr>
        <p:spPr/>
        <p:txBody>
          <a:bodyPr/>
          <a:lstStyle/>
          <a:p>
            <a:pPr>
              <a:defRPr/>
            </a:pPr>
            <a:fld id="{BC3907BF-D323-4E9A-B1A7-F7E4D9461D41}" type="slidenum">
              <a:rPr lang="en-US" smtClean="0"/>
              <a:pPr>
                <a:defRPr/>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w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w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w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w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w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w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w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w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w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w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w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w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w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w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w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w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w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4B71A0F8-7C41-4231-AC46-E53BF3D377A5}" type="datetimeFigureOut">
              <a:rPr lang="en-US"/>
              <a:pPr>
                <a:defRPr/>
              </a:pPr>
              <a:t>1/25/18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AA9F4D-AA92-490F-A788-B9109096E0D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AD2D67C-2F81-4355-8737-5FA00E482CA7}" type="datetimeFigureOut">
              <a:rPr lang="en-US"/>
              <a:pPr>
                <a:defRPr/>
              </a:pPr>
              <a:t>1/25/18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E5B538-27FB-46B7-9F64-574EC79BD06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14B70CE-8D1E-4867-9638-10E87A907CA0}" type="datetimeFigureOut">
              <a:rPr lang="en-US"/>
              <a:pPr>
                <a:defRPr/>
              </a:pPr>
              <a:t>1/25/18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574001-E754-4F4C-A7E7-DF8F6BD4BDA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
        <p:nvSpPr>
          <p:cNvPr id="15" name="Content Placeholder 15"/>
          <p:cNvSpPr>
            <a:spLocks noGrp="1"/>
          </p:cNvSpPr>
          <p:nvPr>
            <p:ph sz="quarter" idx="11"/>
          </p:nvPr>
        </p:nvSpPr>
        <p:spPr>
          <a:xfrm>
            <a:off x="457200" y="1366348"/>
            <a:ext cx="8229600" cy="4890121"/>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2"/>
          </p:nvPr>
        </p:nvSpPr>
        <p:spPr>
          <a:xfrm>
            <a:off x="8258175" y="6356350"/>
            <a:ext cx="428625" cy="365125"/>
          </a:xfrm>
        </p:spPr>
        <p:txBody>
          <a:bodyPr/>
          <a:lstStyle>
            <a:lvl1pPr algn="r">
              <a:defRPr sz="700">
                <a:solidFill>
                  <a:schemeClr val="tx1">
                    <a:tint val="75000"/>
                  </a:schemeClr>
                </a:solidFill>
              </a:defRPr>
            </a:lvl1pPr>
          </a:lstStyle>
          <a:p>
            <a:pPr>
              <a:defRPr/>
            </a:pPr>
            <a:fld id="{B75D2E4C-437C-4182-A3BA-58DF9B287330}" type="slidenum">
              <a:rPr lang="en-US"/>
              <a:pPr>
                <a:defRPr/>
              </a:pPr>
              <a:t>‹#›</a:t>
            </a:fld>
            <a:endParaRPr lang="en-US" dirty="0"/>
          </a:p>
        </p:txBody>
      </p:sp>
      <p:sp>
        <p:nvSpPr>
          <p:cNvPr id="5" name="Footer Placeholder 4"/>
          <p:cNvSpPr>
            <a:spLocks noGrp="1"/>
          </p:cNvSpPr>
          <p:nvPr>
            <p:ph type="ftr" sz="quarter" idx="13"/>
          </p:nvPr>
        </p:nvSpPr>
        <p:spPr>
          <a:xfrm>
            <a:off x="5554663" y="6356350"/>
            <a:ext cx="2208212" cy="365125"/>
          </a:xfrm>
        </p:spPr>
        <p:txBody>
          <a:bodyPr/>
          <a:lstStyle>
            <a:lvl1pPr algn="r">
              <a:defRPr sz="900" b="0" i="0">
                <a:solidFill>
                  <a:srgbClr val="F99901"/>
                </a:solidFill>
                <a:latin typeface="Verdana"/>
                <a:cs typeface="Verdana"/>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3"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
        <p:nvSpPr>
          <p:cNvPr id="15" name="Content Placeholder 15"/>
          <p:cNvSpPr>
            <a:spLocks noGrp="1"/>
          </p:cNvSpPr>
          <p:nvPr>
            <p:ph sz="quarter" idx="11"/>
          </p:nvPr>
        </p:nvSpPr>
        <p:spPr>
          <a:xfrm>
            <a:off x="457200" y="1366348"/>
            <a:ext cx="8229600" cy="4890121"/>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2"/>
          </p:nvPr>
        </p:nvSpPr>
        <p:spPr>
          <a:xfrm>
            <a:off x="8258175" y="6356350"/>
            <a:ext cx="428625" cy="365125"/>
          </a:xfrm>
        </p:spPr>
        <p:txBody>
          <a:bodyPr/>
          <a:lstStyle>
            <a:lvl1pPr algn="r">
              <a:defRPr sz="700">
                <a:solidFill>
                  <a:schemeClr val="tx1">
                    <a:tint val="75000"/>
                  </a:schemeClr>
                </a:solidFill>
              </a:defRPr>
            </a:lvl1pPr>
          </a:lstStyle>
          <a:p>
            <a:pPr>
              <a:defRPr/>
            </a:pPr>
            <a:fld id="{C63B4E1F-ADF5-40B0-8D1A-62F57E98B8E6}" type="slidenum">
              <a:rPr lang="en-US"/>
              <a:pPr>
                <a:defRPr/>
              </a:pPr>
              <a:t>‹#›</a:t>
            </a:fld>
            <a:endParaRPr lang="en-US" dirty="0"/>
          </a:p>
        </p:txBody>
      </p:sp>
      <p:sp>
        <p:nvSpPr>
          <p:cNvPr id="5" name="Footer Placeholder 4"/>
          <p:cNvSpPr>
            <a:spLocks noGrp="1"/>
          </p:cNvSpPr>
          <p:nvPr>
            <p:ph type="ftr" sz="quarter" idx="13"/>
          </p:nvPr>
        </p:nvSpPr>
        <p:spPr>
          <a:xfrm>
            <a:off x="5554663" y="6356350"/>
            <a:ext cx="2208212" cy="365125"/>
          </a:xfrm>
        </p:spPr>
        <p:txBody>
          <a:bodyPr/>
          <a:lstStyle>
            <a:lvl1pPr algn="r">
              <a:defRPr sz="900" b="0" i="0">
                <a:solidFill>
                  <a:srgbClr val="F99901"/>
                </a:solidFill>
                <a:latin typeface="Verdana"/>
                <a:cs typeface="Verdana"/>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3"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
        <p:nvSpPr>
          <p:cNvPr id="15" name="Content Placeholder 15"/>
          <p:cNvSpPr>
            <a:spLocks noGrp="1"/>
          </p:cNvSpPr>
          <p:nvPr>
            <p:ph sz="quarter" idx="11"/>
          </p:nvPr>
        </p:nvSpPr>
        <p:spPr>
          <a:xfrm>
            <a:off x="457200" y="1366348"/>
            <a:ext cx="8229600" cy="4890121"/>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2"/>
          </p:nvPr>
        </p:nvSpPr>
        <p:spPr>
          <a:xfrm>
            <a:off x="8258175" y="6356350"/>
            <a:ext cx="428625" cy="365125"/>
          </a:xfrm>
        </p:spPr>
        <p:txBody>
          <a:bodyPr/>
          <a:lstStyle>
            <a:lvl1pPr algn="r">
              <a:defRPr sz="700">
                <a:solidFill>
                  <a:schemeClr val="tx1">
                    <a:tint val="75000"/>
                  </a:schemeClr>
                </a:solidFill>
              </a:defRPr>
            </a:lvl1pPr>
          </a:lstStyle>
          <a:p>
            <a:pPr>
              <a:defRPr/>
            </a:pPr>
            <a:fld id="{1DB8E229-E12C-497E-A173-BE1D4ED7949D}" type="slidenum">
              <a:rPr lang="en-US"/>
              <a:pPr>
                <a:defRPr/>
              </a:pPr>
              <a:t>‹#›</a:t>
            </a:fld>
            <a:endParaRPr lang="en-US" dirty="0"/>
          </a:p>
        </p:txBody>
      </p:sp>
      <p:sp>
        <p:nvSpPr>
          <p:cNvPr id="5" name="Footer Placeholder 4"/>
          <p:cNvSpPr>
            <a:spLocks noGrp="1"/>
          </p:cNvSpPr>
          <p:nvPr>
            <p:ph type="ftr" sz="quarter" idx="13"/>
          </p:nvPr>
        </p:nvSpPr>
        <p:spPr>
          <a:xfrm>
            <a:off x="5554663" y="6356350"/>
            <a:ext cx="2208212" cy="365125"/>
          </a:xfrm>
        </p:spPr>
        <p:txBody>
          <a:bodyPr/>
          <a:lstStyle>
            <a:lvl1pPr algn="r">
              <a:defRPr sz="900" b="0" i="0">
                <a:solidFill>
                  <a:srgbClr val="F99901"/>
                </a:solidFill>
                <a:latin typeface="Verdana"/>
                <a:cs typeface="Verdana"/>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3"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
        <p:nvSpPr>
          <p:cNvPr id="15" name="Content Placeholder 15"/>
          <p:cNvSpPr>
            <a:spLocks noGrp="1"/>
          </p:cNvSpPr>
          <p:nvPr>
            <p:ph sz="quarter" idx="11"/>
          </p:nvPr>
        </p:nvSpPr>
        <p:spPr>
          <a:xfrm>
            <a:off x="457200" y="1366348"/>
            <a:ext cx="8229600" cy="4890121"/>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2"/>
          </p:nvPr>
        </p:nvSpPr>
        <p:spPr>
          <a:xfrm>
            <a:off x="8258175" y="6356350"/>
            <a:ext cx="428625" cy="365125"/>
          </a:xfrm>
        </p:spPr>
        <p:txBody>
          <a:bodyPr/>
          <a:lstStyle>
            <a:lvl1pPr algn="r">
              <a:defRPr sz="700">
                <a:solidFill>
                  <a:schemeClr val="tx1">
                    <a:tint val="75000"/>
                  </a:schemeClr>
                </a:solidFill>
              </a:defRPr>
            </a:lvl1pPr>
          </a:lstStyle>
          <a:p>
            <a:pPr>
              <a:defRPr/>
            </a:pPr>
            <a:fld id="{9F3DECEC-9F55-4E40-A04B-BCD0E1962030}" type="slidenum">
              <a:rPr lang="en-US"/>
              <a:pPr>
                <a:defRPr/>
              </a:pPr>
              <a:t>‹#›</a:t>
            </a:fld>
            <a:endParaRPr lang="en-US" dirty="0"/>
          </a:p>
        </p:txBody>
      </p:sp>
      <p:sp>
        <p:nvSpPr>
          <p:cNvPr id="5" name="Footer Placeholder 4"/>
          <p:cNvSpPr>
            <a:spLocks noGrp="1"/>
          </p:cNvSpPr>
          <p:nvPr>
            <p:ph type="ftr" sz="quarter" idx="13"/>
          </p:nvPr>
        </p:nvSpPr>
        <p:spPr>
          <a:xfrm>
            <a:off x="5554663" y="6356350"/>
            <a:ext cx="2208212" cy="365125"/>
          </a:xfrm>
        </p:spPr>
        <p:txBody>
          <a:bodyPr/>
          <a:lstStyle>
            <a:lvl1pPr algn="r">
              <a:defRPr sz="900" b="0" i="0">
                <a:solidFill>
                  <a:srgbClr val="F99901"/>
                </a:solidFill>
                <a:latin typeface="Verdana"/>
                <a:cs typeface="Verdana"/>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4"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
        <p:nvSpPr>
          <p:cNvPr id="16" name="Content Placeholder 15"/>
          <p:cNvSpPr>
            <a:spLocks noGrp="1"/>
          </p:cNvSpPr>
          <p:nvPr>
            <p:ph sz="quarter" idx="10"/>
          </p:nvPr>
        </p:nvSpPr>
        <p:spPr>
          <a:xfrm>
            <a:off x="3171664" y="1366348"/>
            <a:ext cx="5515136" cy="4890121"/>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Picture Placeholder 26"/>
          <p:cNvSpPr>
            <a:spLocks noGrp="1" noChangeAspect="1"/>
          </p:cNvSpPr>
          <p:nvPr>
            <p:ph type="pic" sz="quarter" idx="12"/>
          </p:nvPr>
        </p:nvSpPr>
        <p:spPr>
          <a:xfrm>
            <a:off x="428464" y="1487559"/>
            <a:ext cx="2743200" cy="3660633"/>
          </a:xfrm>
          <a:prstGeom prst="rect">
            <a:avLst/>
          </a:prstGeom>
        </p:spPr>
        <p:txBody>
          <a:bodyPr/>
          <a:lstStyle/>
          <a:p>
            <a:pPr lvl="0"/>
            <a:r>
              <a:rPr lang="en-US" noProof="0" dirty="0"/>
              <a:t>Click icon to add picture</a:t>
            </a:r>
          </a:p>
        </p:txBody>
      </p:sp>
      <p:sp>
        <p:nvSpPr>
          <p:cNvPr id="5" name="Slide Number Placeholder 5"/>
          <p:cNvSpPr>
            <a:spLocks noGrp="1"/>
          </p:cNvSpPr>
          <p:nvPr>
            <p:ph type="sldNum" sz="quarter" idx="13"/>
          </p:nvPr>
        </p:nvSpPr>
        <p:spPr>
          <a:xfrm>
            <a:off x="8278813" y="6356350"/>
            <a:ext cx="407987" cy="365125"/>
          </a:xfrm>
        </p:spPr>
        <p:txBody>
          <a:bodyPr/>
          <a:lstStyle>
            <a:lvl1pPr algn="r">
              <a:defRPr sz="700">
                <a:solidFill>
                  <a:schemeClr val="tx1">
                    <a:tint val="75000"/>
                  </a:schemeClr>
                </a:solidFill>
                <a:latin typeface="Verdana"/>
                <a:cs typeface="Verdana"/>
              </a:defRPr>
            </a:lvl1pPr>
          </a:lstStyle>
          <a:p>
            <a:pPr>
              <a:defRPr/>
            </a:pPr>
            <a:fld id="{B2579C5D-AE90-43B2-BA0D-1CDF39941CFC}" type="slidenum">
              <a:rPr lang="en-US"/>
              <a:pPr>
                <a:defRPr/>
              </a:pPr>
              <a:t>‹#›</a:t>
            </a:fld>
            <a:endParaRPr lang="en-US" dirty="0"/>
          </a:p>
        </p:txBody>
      </p:sp>
      <p:sp>
        <p:nvSpPr>
          <p:cNvPr id="6" name="Footer Placeholder 4"/>
          <p:cNvSpPr>
            <a:spLocks noGrp="1"/>
          </p:cNvSpPr>
          <p:nvPr>
            <p:ph type="ftr" sz="quarter" idx="14"/>
          </p:nvPr>
        </p:nvSpPr>
        <p:spPr>
          <a:xfrm>
            <a:off x="5554663" y="6356350"/>
            <a:ext cx="2208212" cy="365125"/>
          </a:xfrm>
        </p:spPr>
        <p:txBody>
          <a:bodyPr/>
          <a:lstStyle>
            <a:lvl1pPr algn="r">
              <a:defRPr sz="900" b="0" i="0">
                <a:solidFill>
                  <a:srgbClr val="F99901"/>
                </a:solidFill>
                <a:latin typeface="Verdana"/>
                <a:cs typeface="Verdana"/>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3"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
        <p:nvSpPr>
          <p:cNvPr id="15" name="Content Placeholder 15"/>
          <p:cNvSpPr>
            <a:spLocks noGrp="1"/>
          </p:cNvSpPr>
          <p:nvPr>
            <p:ph sz="quarter" idx="11"/>
          </p:nvPr>
        </p:nvSpPr>
        <p:spPr>
          <a:xfrm>
            <a:off x="457200" y="1366348"/>
            <a:ext cx="8229600" cy="4890121"/>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2"/>
          </p:nvPr>
        </p:nvSpPr>
        <p:spPr>
          <a:xfrm>
            <a:off x="8258175" y="6356350"/>
            <a:ext cx="428625" cy="365125"/>
          </a:xfrm>
        </p:spPr>
        <p:txBody>
          <a:bodyPr/>
          <a:lstStyle>
            <a:lvl1pPr algn="r">
              <a:defRPr sz="700">
                <a:solidFill>
                  <a:schemeClr val="tx1">
                    <a:tint val="75000"/>
                  </a:schemeClr>
                </a:solidFill>
              </a:defRPr>
            </a:lvl1pPr>
          </a:lstStyle>
          <a:p>
            <a:pPr>
              <a:defRPr/>
            </a:pPr>
            <a:fld id="{D835CD81-4D3E-4FAE-A478-E04CBEC8941D}" type="slidenum">
              <a:rPr lang="en-US"/>
              <a:pPr>
                <a:defRPr/>
              </a:pPr>
              <a:t>‹#›</a:t>
            </a:fld>
            <a:endParaRPr lang="en-US" dirty="0"/>
          </a:p>
        </p:txBody>
      </p:sp>
      <p:sp>
        <p:nvSpPr>
          <p:cNvPr id="5" name="Footer Placeholder 4"/>
          <p:cNvSpPr>
            <a:spLocks noGrp="1"/>
          </p:cNvSpPr>
          <p:nvPr>
            <p:ph type="ftr" sz="quarter" idx="13"/>
          </p:nvPr>
        </p:nvSpPr>
        <p:spPr>
          <a:xfrm>
            <a:off x="5554663" y="6356350"/>
            <a:ext cx="2208212" cy="365125"/>
          </a:xfrm>
        </p:spPr>
        <p:txBody>
          <a:bodyPr/>
          <a:lstStyle>
            <a:lvl1pPr algn="r">
              <a:defRPr sz="900" b="0" i="0">
                <a:solidFill>
                  <a:srgbClr val="F99901"/>
                </a:solidFill>
                <a:latin typeface="Verdana"/>
                <a:cs typeface="Verdana"/>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3"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
        <p:nvSpPr>
          <p:cNvPr id="15" name="Content Placeholder 15"/>
          <p:cNvSpPr>
            <a:spLocks noGrp="1"/>
          </p:cNvSpPr>
          <p:nvPr>
            <p:ph sz="quarter" idx="11"/>
          </p:nvPr>
        </p:nvSpPr>
        <p:spPr>
          <a:xfrm>
            <a:off x="457200" y="1366348"/>
            <a:ext cx="8229600" cy="4890121"/>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2"/>
          </p:nvPr>
        </p:nvSpPr>
        <p:spPr>
          <a:xfrm>
            <a:off x="8258175" y="6356350"/>
            <a:ext cx="428625" cy="365125"/>
          </a:xfrm>
        </p:spPr>
        <p:txBody>
          <a:bodyPr/>
          <a:lstStyle>
            <a:lvl1pPr algn="r">
              <a:defRPr sz="700">
                <a:solidFill>
                  <a:schemeClr val="tx1">
                    <a:tint val="75000"/>
                  </a:schemeClr>
                </a:solidFill>
              </a:defRPr>
            </a:lvl1pPr>
          </a:lstStyle>
          <a:p>
            <a:pPr>
              <a:defRPr/>
            </a:pPr>
            <a:fld id="{FEC201D4-2905-44DF-919B-21876B116621}" type="slidenum">
              <a:rPr lang="en-US"/>
              <a:pPr>
                <a:defRPr/>
              </a:pPr>
              <a:t>‹#›</a:t>
            </a:fld>
            <a:endParaRPr lang="en-US" dirty="0"/>
          </a:p>
        </p:txBody>
      </p:sp>
      <p:sp>
        <p:nvSpPr>
          <p:cNvPr id="5" name="Footer Placeholder 4"/>
          <p:cNvSpPr>
            <a:spLocks noGrp="1"/>
          </p:cNvSpPr>
          <p:nvPr>
            <p:ph type="ftr" sz="quarter" idx="13"/>
          </p:nvPr>
        </p:nvSpPr>
        <p:spPr>
          <a:xfrm>
            <a:off x="5554663" y="6356350"/>
            <a:ext cx="2208212" cy="365125"/>
          </a:xfrm>
        </p:spPr>
        <p:txBody>
          <a:bodyPr/>
          <a:lstStyle>
            <a:lvl1pPr algn="r">
              <a:defRPr sz="900" b="0" i="0">
                <a:solidFill>
                  <a:srgbClr val="F99901"/>
                </a:solidFill>
                <a:latin typeface="Verdana"/>
                <a:cs typeface="Verdana"/>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3"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
        <p:nvSpPr>
          <p:cNvPr id="15" name="Content Placeholder 15"/>
          <p:cNvSpPr>
            <a:spLocks noGrp="1"/>
          </p:cNvSpPr>
          <p:nvPr>
            <p:ph sz="quarter" idx="11"/>
          </p:nvPr>
        </p:nvSpPr>
        <p:spPr>
          <a:xfrm>
            <a:off x="457200" y="1366348"/>
            <a:ext cx="8229600" cy="4890121"/>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2"/>
          </p:nvPr>
        </p:nvSpPr>
        <p:spPr>
          <a:xfrm>
            <a:off x="8258175" y="6356350"/>
            <a:ext cx="428625" cy="365125"/>
          </a:xfrm>
        </p:spPr>
        <p:txBody>
          <a:bodyPr/>
          <a:lstStyle>
            <a:lvl1pPr algn="r">
              <a:defRPr sz="700">
                <a:solidFill>
                  <a:schemeClr val="tx1">
                    <a:tint val="75000"/>
                  </a:schemeClr>
                </a:solidFill>
              </a:defRPr>
            </a:lvl1pPr>
          </a:lstStyle>
          <a:p>
            <a:pPr>
              <a:defRPr/>
            </a:pPr>
            <a:fld id="{801B5660-C090-49C9-949A-DAC78D5D46F0}" type="slidenum">
              <a:rPr lang="en-US"/>
              <a:pPr>
                <a:defRPr/>
              </a:pPr>
              <a:t>‹#›</a:t>
            </a:fld>
            <a:endParaRPr lang="en-US" dirty="0"/>
          </a:p>
        </p:txBody>
      </p:sp>
      <p:sp>
        <p:nvSpPr>
          <p:cNvPr id="5" name="Footer Placeholder 4"/>
          <p:cNvSpPr>
            <a:spLocks noGrp="1"/>
          </p:cNvSpPr>
          <p:nvPr>
            <p:ph type="ftr" sz="quarter" idx="13"/>
          </p:nvPr>
        </p:nvSpPr>
        <p:spPr>
          <a:xfrm>
            <a:off x="5554663" y="6356350"/>
            <a:ext cx="2208212" cy="365125"/>
          </a:xfrm>
        </p:spPr>
        <p:txBody>
          <a:bodyPr/>
          <a:lstStyle>
            <a:lvl1pPr algn="r">
              <a:defRPr sz="900" b="0" i="0">
                <a:solidFill>
                  <a:srgbClr val="F99901"/>
                </a:solidFill>
                <a:latin typeface="Verdana"/>
                <a:cs typeface="Verdana"/>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1614B2C-5D89-4517-8474-7E60397AE015}" type="datetimeFigureOut">
              <a:rPr lang="en-US"/>
              <a:pPr>
                <a:defRPr/>
              </a:pPr>
              <a:t>1/25/18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A2F6A9-B9EF-43A4-A3E9-D79DBBADFD18}"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8F6BAAC-E3B3-4C4A-8252-0AB980BF4052}" type="datetimeFigureOut">
              <a:rPr lang="en-US"/>
              <a:pPr>
                <a:defRPr/>
              </a:pPr>
              <a:t>1/25/18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081C26-0777-4922-905A-0C36F722E74D}"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9D4E796-0956-4933-9F4A-D36BE433C977}" type="datetimeFigureOut">
              <a:rPr lang="en-US"/>
              <a:pPr>
                <a:defRPr/>
              </a:pPr>
              <a:t>1/25/18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63D384-29B3-48B8-906D-29A0914E2E55}"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7D06BD4-C5BF-4F1D-8F4F-6AEB63FC23CB}" type="datetimeFigureOut">
              <a:rPr lang="en-US"/>
              <a:pPr>
                <a:defRPr/>
              </a:pPr>
              <a:t>1/25/18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C2250D-2EB8-4CD6-B60D-24FE4E480832}"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59410BD-F2A9-464C-9EEE-64ED3DDDB2BB}" type="datetimeFigureOut">
              <a:rPr lang="en-US"/>
              <a:pPr>
                <a:defRPr/>
              </a:pPr>
              <a:t>1/25/18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ECF4EC-824F-49FA-8F72-044494804A6C}"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4CD3940-50E4-4FB7-9DA3-15DA13471F91}" type="datetimeFigureOut">
              <a:rPr lang="en-US"/>
              <a:pPr>
                <a:defRPr/>
              </a:pPr>
              <a:t>1/25/18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706D3B6-D503-4848-94DA-FF1BB9FF81A9}"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D47E4BB-488B-4EAF-B768-7BBC70D81E91}" type="datetimeFigureOut">
              <a:rPr lang="en-US"/>
              <a:pPr>
                <a:defRPr/>
              </a:pPr>
              <a:t>1/25/18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211DD68-5F71-405C-A1D7-BA1824EC170A}"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1932B3-3E65-4820-AF7D-70869EA1CC1E}" type="datetimeFigureOut">
              <a:rPr lang="en-US"/>
              <a:pPr>
                <a:defRPr/>
              </a:pPr>
              <a:t>1/25/18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1A3CD2D-B05E-4BB7-A5EE-2E0ABD110D86}"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7658CA1-060F-436E-8357-90E74558ACD5}" type="datetimeFigureOut">
              <a:rPr lang="en-US"/>
              <a:pPr>
                <a:defRPr/>
              </a:pPr>
              <a:t>1/25/18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81EC4B-2237-400E-88C9-B7D60DB55A8D}"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1B14BD5-F6DC-463A-B7A6-04637C7BB4FA}" type="datetimeFigureOut">
              <a:rPr lang="en-US"/>
              <a:pPr>
                <a:defRPr/>
              </a:pPr>
              <a:t>1/25/18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2A8C8D-2371-42F4-87BA-7965926176A5}"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A09A641-0B43-4007-8C0E-B63445B1A2A7}" type="datetimeFigureOut">
              <a:rPr lang="en-US"/>
              <a:pPr>
                <a:defRPr/>
              </a:pPr>
              <a:t>1/25/18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C0EE6C-7A6D-4053-8387-F71C6CC2029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6B1FA29-5C32-45B5-81FC-E7881F32B196}" type="datetimeFigureOut">
              <a:rPr lang="en-US"/>
              <a:pPr>
                <a:defRPr/>
              </a:pPr>
              <a:t>1/25/18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736BB1-A9B8-4FEC-BBEE-46D14AA5F70D}"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B5831AA-98CB-4502-8335-B39043056724}" type="datetimeFigureOut">
              <a:rPr lang="en-US"/>
              <a:pPr>
                <a:defRPr/>
              </a:pPr>
              <a:t>1/25/18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D8147A-FB58-476F-A1FE-BD5C05C79EAA}"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28762DD-4A03-4312-A4D4-31ED4C7B8793}" type="datetimeFigureOut">
              <a:rPr lang="en-US"/>
              <a:pPr>
                <a:defRPr/>
              </a:pPr>
              <a:t>1/25/18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F5770F-2583-4F8D-BF13-7A09383A6FA6}"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4DA0ED7-4DA5-48F8-B55E-70DAF11D7125}" type="datetimeFigureOut">
              <a:rPr lang="en-US"/>
              <a:pPr>
                <a:defRPr/>
              </a:pPr>
              <a:t>1/25/18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A382F3-64BF-462B-A769-F12165972497}"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FB7B5BC-05F9-4D12-9173-13EFB3E94020}" type="datetimeFigureOut">
              <a:rPr lang="en-US"/>
              <a:pPr>
                <a:defRPr/>
              </a:pPr>
              <a:t>1/25/18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898362-9FD4-4E69-829E-397D3E8DDED2}"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C86FBD1-EFC2-4B04-B442-26E8644B8269}" type="datetimeFigureOut">
              <a:rPr lang="en-US"/>
              <a:pPr>
                <a:defRPr/>
              </a:pPr>
              <a:t>1/25/18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8D32F1-4BAF-4378-9564-1630E88537CE}"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275138B-0E52-47D1-A8B8-73F5DEEFFE48}" type="datetimeFigureOut">
              <a:rPr lang="en-US"/>
              <a:pPr>
                <a:defRPr/>
              </a:pPr>
              <a:t>1/25/18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BB8E2F-65F9-410C-B6A9-622C56663B6B}"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80B5380-E341-4954-93D2-712CE64ACAEA}" type="datetimeFigureOut">
              <a:rPr lang="en-US"/>
              <a:pPr>
                <a:defRPr/>
              </a:pPr>
              <a:t>1/25/18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8BC3A7-4558-4523-A6F5-C6790CE53139}"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744F730-76CD-4D75-86BA-739FF06C0F04}" type="datetimeFigureOut">
              <a:rPr lang="en-US"/>
              <a:pPr>
                <a:defRPr/>
              </a:pPr>
              <a:t>1/25/18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7592411-16C5-465D-822D-EE4298720C57}"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7D7E89E-9F28-430B-BEBB-D44901AE0AC0}" type="datetimeFigureOut">
              <a:rPr lang="en-US"/>
              <a:pPr>
                <a:defRPr/>
              </a:pPr>
              <a:t>1/25/18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03A288-95D2-40F5-8F21-F2C19A50D1F4}"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8659615-F7B7-401C-9735-42EDA2A44B79}" type="datetimeFigureOut">
              <a:rPr lang="en-US"/>
              <a:pPr>
                <a:defRPr/>
              </a:pPr>
              <a:t>1/25/18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6AF0FA-B85A-4F03-B5A0-F1152CCFAED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1"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E48AE57E-A8DB-4DB7-845C-55724AF2EB29}" type="datetimeFigureOut">
              <a:rPr lang="en-US"/>
              <a:pPr>
                <a:defRPr/>
              </a:pPr>
              <a:t>1/25/18</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D166AE1-0FB4-439E-9960-E7772AB8AACE}"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325BD24-56EC-4540-8117-118E24E2CB1F}" type="datetimeFigureOut">
              <a:rPr lang="en-US"/>
              <a:pPr>
                <a:defRPr/>
              </a:pPr>
              <a:t>1/25/18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5AD9C-3BBB-4972-8DA9-292C526065AA}"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5B14135-2456-4A89-B4DF-AA82AE35822A}" type="datetimeFigureOut">
              <a:rPr lang="en-US"/>
              <a:pPr>
                <a:defRPr/>
              </a:pPr>
              <a:t>1/25/18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1B4BF4-B43C-4171-A7D1-09F87FE787D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p:txBody>
          <a:bodyPr/>
          <a:lstStyle>
            <a:lvl1pPr>
              <a:defRPr/>
            </a:lvl1pPr>
          </a:lstStyle>
          <a:p>
            <a:pPr>
              <a:defRPr/>
            </a:pPr>
            <a:fld id="{A7423D67-21DA-4934-AFFE-B78375228D1F}" type="datetimeFigureOut">
              <a:rPr lang="en-US"/>
              <a:pPr>
                <a:defRPr/>
              </a:pPr>
              <a:t>1/25/18</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1567B2B7-9B22-490C-95BB-BD3FD301DBC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1284A472-F32C-4AA4-963E-A6FB2331E162}" type="datetimeFigureOut">
              <a:rPr lang="en-US"/>
              <a:pPr>
                <a:defRPr/>
              </a:pPr>
              <a:t>1/25/18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01E920-2874-4385-8334-CF024CD4E3E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
        <p:nvSpPr>
          <p:cNvPr id="3" name="Date Placeholder 3"/>
          <p:cNvSpPr>
            <a:spLocks noGrp="1"/>
          </p:cNvSpPr>
          <p:nvPr>
            <p:ph type="dt" sz="half" idx="10"/>
          </p:nvPr>
        </p:nvSpPr>
        <p:spPr/>
        <p:txBody>
          <a:bodyPr/>
          <a:lstStyle>
            <a:lvl1pPr>
              <a:defRPr/>
            </a:lvl1pPr>
          </a:lstStyle>
          <a:p>
            <a:pPr>
              <a:defRPr/>
            </a:pPr>
            <a:fld id="{C96C73B8-C897-41BB-859F-B3125CB4EB01}" type="datetimeFigureOut">
              <a:rPr lang="en-US"/>
              <a:pPr>
                <a:defRPr/>
              </a:pPr>
              <a:t>1/25/18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1860B98-7AC8-4F7E-838D-5043EDB3FEC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1"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A594EC9E-2C21-47F9-AFB4-36BE7B4FA54C}" type="datetimeFigureOut">
              <a:rPr lang="en-US"/>
              <a:pPr>
                <a:defRPr/>
              </a:pPr>
              <a:t>1/25/18</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86EBB3C-856D-485D-83E5-FD8FC552030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1"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4A18F3A7-F744-4D8D-A83A-67AAA3864B65}" type="datetimeFigureOut">
              <a:rPr lang="en-US"/>
              <a:pPr>
                <a:defRPr/>
              </a:pPr>
              <a:t>1/25/18</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6BCBD95-ACDE-455E-8365-96F7932AAE0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2.jpeg"/><Relationship Id="rId22" Type="http://schemas.openxmlformats.org/officeDocument/2006/relationships/image" Target="../media/image3.wm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theme" Target="../theme/theme2.xml"/><Relationship Id="rId13" Type="http://schemas.openxmlformats.org/officeDocument/2006/relationships/image" Target="../media/image3.wmf"/><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1.xml"/><Relationship Id="rId12" Type="http://schemas.openxmlformats.org/officeDocument/2006/relationships/theme" Target="../theme/theme3.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98038"/>
          </a:schemeClr>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blipFill dpi="0" rotWithShape="1">
            <a:blip r:embed="rId2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B8B7E7B2-CB0A-4175-9FE3-2F8FB089E301}" type="datetimeFigureOut">
              <a:rPr lang="en-US"/>
              <a:pPr>
                <a:defRPr/>
              </a:pPr>
              <a:t>1/25/18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1110BF63-2E13-408A-AA82-64BDD05A1EF4}" type="slidenum">
              <a:rPr lang="en-US"/>
              <a:pPr>
                <a:defRPr/>
              </a:pPr>
              <a:t>‹#›</a:t>
            </a:fld>
            <a:endParaRPr lang="en-US" dirty="0"/>
          </a:p>
        </p:txBody>
      </p:sp>
      <p:sp>
        <p:nvSpPr>
          <p:cNvPr id="11" name="Rectangle 10"/>
          <p:cNvSpPr/>
          <p:nvPr userDrawn="1"/>
        </p:nvSpPr>
        <p:spPr>
          <a:xfrm>
            <a:off x="0" y="5181600"/>
            <a:ext cx="9144000" cy="1676400"/>
          </a:xfrm>
          <a:prstGeom prst="rect">
            <a:avLst/>
          </a:prstGeom>
          <a:gradFill>
            <a:gsLst>
              <a:gs pos="0">
                <a:schemeClr val="bg1">
                  <a:alpha val="0"/>
                </a:schemeClr>
              </a:gs>
              <a:gs pos="20000">
                <a:schemeClr val="bg1">
                  <a:alpha val="58000"/>
                </a:schemeClr>
              </a:gs>
              <a:gs pos="62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ed Rectangle 8"/>
          <p:cNvSpPr/>
          <p:nvPr userDrawn="1"/>
        </p:nvSpPr>
        <p:spPr>
          <a:xfrm>
            <a:off x="914400" y="533400"/>
            <a:ext cx="8077200" cy="5715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32" name="Picture 7" descr="expE_Logo.wmf"/>
          <p:cNvPicPr>
            <a:picLocks noChangeAspect="1"/>
          </p:cNvPicPr>
          <p:nvPr userDrawn="1"/>
        </p:nvPicPr>
        <p:blipFill>
          <a:blip r:embed="rId22" cstate="print"/>
          <a:srcRect/>
          <a:stretch>
            <a:fillRect/>
          </a:stretch>
        </p:blipFill>
        <p:spPr bwMode="auto">
          <a:xfrm>
            <a:off x="7959725" y="6461125"/>
            <a:ext cx="306388" cy="166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73" r:id="rId1"/>
    <p:sldLayoutId id="2147484774" r:id="rId2"/>
    <p:sldLayoutId id="2147484775" r:id="rId3"/>
    <p:sldLayoutId id="2147484776" r:id="rId4"/>
    <p:sldLayoutId id="2147484777" r:id="rId5"/>
    <p:sldLayoutId id="2147484778" r:id="rId6"/>
    <p:sldLayoutId id="2147484779" r:id="rId7"/>
    <p:sldLayoutId id="2147484780" r:id="rId8"/>
    <p:sldLayoutId id="2147484781" r:id="rId9"/>
    <p:sldLayoutId id="2147484782" r:id="rId10"/>
    <p:sldLayoutId id="2147484783" r:id="rId11"/>
    <p:sldLayoutId id="2147484784" r:id="rId12"/>
    <p:sldLayoutId id="2147484785" r:id="rId13"/>
    <p:sldLayoutId id="2147484786" r:id="rId14"/>
    <p:sldLayoutId id="2147484787" r:id="rId15"/>
    <p:sldLayoutId id="2147484788" r:id="rId16"/>
    <p:sldLayoutId id="2147484789" r:id="rId17"/>
    <p:sldLayoutId id="2147484790" r:id="rId18"/>
    <p:sldLayoutId id="2147484791" r:id="rId19"/>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alpha val="98038"/>
          </a:schemeClr>
        </a:solid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E09E7B7C-3C81-4C4D-98D2-F734FDFE832A}" type="datetimeFigureOut">
              <a:rPr lang="en-US"/>
              <a:pPr>
                <a:defRPr/>
              </a:pPr>
              <a:t>1/25/18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F67E364D-5931-409D-9CD2-36B4151240A6}" type="slidenum">
              <a:rPr lang="en-US"/>
              <a:pPr>
                <a:defRPr/>
              </a:pPr>
              <a:t>‹#›</a:t>
            </a:fld>
            <a:endParaRPr lang="en-US" dirty="0"/>
          </a:p>
        </p:txBody>
      </p:sp>
      <p:pic>
        <p:nvPicPr>
          <p:cNvPr id="2054" name="Picture 7" descr="expE_Logo.wmf"/>
          <p:cNvPicPr>
            <a:picLocks noChangeAspect="1"/>
          </p:cNvPicPr>
          <p:nvPr userDrawn="1"/>
        </p:nvPicPr>
        <p:blipFill>
          <a:blip r:embed="rId13" cstate="print"/>
          <a:srcRect/>
          <a:stretch>
            <a:fillRect/>
          </a:stretch>
        </p:blipFill>
        <p:spPr bwMode="auto">
          <a:xfrm>
            <a:off x="7959725" y="6461125"/>
            <a:ext cx="306388" cy="166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51" r:id="rId1"/>
    <p:sldLayoutId id="2147484752" r:id="rId2"/>
    <p:sldLayoutId id="2147484753" r:id="rId3"/>
    <p:sldLayoutId id="2147484754" r:id="rId4"/>
    <p:sldLayoutId id="2147484755" r:id="rId5"/>
    <p:sldLayoutId id="2147484756" r:id="rId6"/>
    <p:sldLayoutId id="2147484757" r:id="rId7"/>
    <p:sldLayoutId id="2147484758" r:id="rId8"/>
    <p:sldLayoutId id="2147484759" r:id="rId9"/>
    <p:sldLayoutId id="2147484760" r:id="rId10"/>
    <p:sldLayoutId id="214748476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alpha val="98038"/>
          </a:schemeClr>
        </a:solidFill>
        <a:effectLst/>
      </p:bgPr>
    </p:bg>
    <p:spTree>
      <p:nvGrpSpPr>
        <p:cNvPr id="1" name=""/>
        <p:cNvGrpSpPr/>
        <p:nvPr/>
      </p:nvGrpSpPr>
      <p:grpSpPr>
        <a:xfrm>
          <a:off x="0" y="0"/>
          <a:ext cx="0" cy="0"/>
          <a:chOff x="0" y="0"/>
          <a:chExt cx="0" cy="0"/>
        </a:xfrm>
      </p:grpSpPr>
      <p:sp>
        <p:nvSpPr>
          <p:cNvPr id="307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48CD6413-3D44-4964-AF40-7F50DFCAB03C}" type="datetimeFigureOut">
              <a:rPr lang="en-US"/>
              <a:pPr>
                <a:defRPr/>
              </a:pPr>
              <a:t>1/25/18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ACB49BE6-C64F-43C0-9EAE-07C2EC261E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62" r:id="rId1"/>
    <p:sldLayoutId id="2147484763" r:id="rId2"/>
    <p:sldLayoutId id="2147484764" r:id="rId3"/>
    <p:sldLayoutId id="2147484765" r:id="rId4"/>
    <p:sldLayoutId id="2147484766" r:id="rId5"/>
    <p:sldLayoutId id="2147484767" r:id="rId6"/>
    <p:sldLayoutId id="2147484768" r:id="rId7"/>
    <p:sldLayoutId id="2147484769" r:id="rId8"/>
    <p:sldLayoutId id="2147484770" r:id="rId9"/>
    <p:sldLayoutId id="2147484771" r:id="rId10"/>
    <p:sldLayoutId id="214748477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hyperlink" Target="http://www.explorica.com/Hicks-4684" TargetMode="Externa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4.jpeg"/><Relationship Id="rId3" Type="http://schemas.openxmlformats.org/officeDocument/2006/relationships/hyperlink" Target="http://www.explorica.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hyperlink" Target="https://youtu.be/_obxi8nCj0A" TargetMode="External"/><Relationship Id="rId4" Type="http://schemas.openxmlformats.org/officeDocument/2006/relationships/image" Target="../media/image18.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info@explorica.com" TargetMode="External"/><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hyperlink" Target="http://www.explorica.com/Resources/Travel-Protection-Plan.aspx"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3554" name="Picture 5" descr="explorica_travellearn_roundedrectangle.png"/>
          <p:cNvPicPr>
            <a:picLocks noChangeAspect="1"/>
          </p:cNvPicPr>
          <p:nvPr/>
        </p:nvPicPr>
        <p:blipFill>
          <a:blip r:embed="rId3" cstate="print"/>
          <a:srcRect/>
          <a:stretch>
            <a:fillRect/>
          </a:stretch>
        </p:blipFill>
        <p:spPr bwMode="auto">
          <a:xfrm>
            <a:off x="0" y="304800"/>
            <a:ext cx="2581275" cy="561975"/>
          </a:xfrm>
          <a:prstGeom prst="rect">
            <a:avLst/>
          </a:prstGeom>
          <a:noFill/>
          <a:ln w="9525">
            <a:noFill/>
            <a:miter lim="800000"/>
            <a:headEnd/>
            <a:tailEnd/>
          </a:ln>
        </p:spPr>
      </p:pic>
      <p:sp>
        <p:nvSpPr>
          <p:cNvPr id="5" name="TextBox 4"/>
          <p:cNvSpPr txBox="1"/>
          <p:nvPr/>
        </p:nvSpPr>
        <p:spPr>
          <a:xfrm>
            <a:off x="0" y="5873115"/>
            <a:ext cx="9144000" cy="984885"/>
          </a:xfrm>
          <a:prstGeom prst="rect">
            <a:avLst/>
          </a:prstGeom>
          <a:solidFill>
            <a:schemeClr val="accent6">
              <a:lumMod val="60000"/>
              <a:lumOff val="40000"/>
              <a:alpha val="51000"/>
            </a:schemeClr>
          </a:solidFill>
        </p:spPr>
        <p:txBody>
          <a:bodyPr>
            <a:spAutoFit/>
          </a:bodyPr>
          <a:lstStyle/>
          <a:p>
            <a:pPr algn="ctr">
              <a:defRPr/>
            </a:pPr>
            <a:r>
              <a:rPr lang="en-US" sz="3200" dirty="0">
                <a:solidFill>
                  <a:schemeClr val="tx2">
                    <a:lumMod val="50000"/>
                  </a:schemeClr>
                </a:solidFill>
                <a:latin typeface="Georgia" pitchFamily="18" charset="0"/>
                <a:cs typeface="Aharoni" pitchFamily="2" charset="-79"/>
              </a:rPr>
              <a:t>Isle of Manhattan</a:t>
            </a:r>
          </a:p>
          <a:p>
            <a:pPr algn="ctr">
              <a:defRPr/>
            </a:pPr>
            <a:r>
              <a:rPr lang="en-US" sz="2400" dirty="0">
                <a:solidFill>
                  <a:schemeClr val="accent5">
                    <a:lumMod val="50000"/>
                  </a:schemeClr>
                </a:solidFill>
                <a:latin typeface="Georgia" pitchFamily="18" charset="0"/>
                <a:cs typeface="Aharoni" pitchFamily="2" charset="-79"/>
              </a:rPr>
              <a:t>May 27</a:t>
            </a:r>
            <a:r>
              <a:rPr lang="en-US" sz="2400" baseline="30000" dirty="0">
                <a:solidFill>
                  <a:schemeClr val="accent5">
                    <a:lumMod val="50000"/>
                  </a:schemeClr>
                </a:solidFill>
                <a:latin typeface="Georgia" pitchFamily="18" charset="0"/>
                <a:cs typeface="Aharoni" pitchFamily="2" charset="-79"/>
              </a:rPr>
              <a:t>th</a:t>
            </a:r>
            <a:r>
              <a:rPr lang="en-US" sz="2400" dirty="0">
                <a:solidFill>
                  <a:schemeClr val="accent5">
                    <a:lumMod val="50000"/>
                  </a:schemeClr>
                </a:solidFill>
                <a:latin typeface="Georgia" pitchFamily="18" charset="0"/>
                <a:cs typeface="Aharoni" pitchFamily="2" charset="-79"/>
              </a:rPr>
              <a:t> – May 30</a:t>
            </a:r>
            <a:r>
              <a:rPr lang="en-US" sz="2400" baseline="30000" dirty="0">
                <a:solidFill>
                  <a:schemeClr val="accent5">
                    <a:lumMod val="50000"/>
                  </a:schemeClr>
                </a:solidFill>
                <a:latin typeface="Georgia" pitchFamily="18" charset="0"/>
                <a:cs typeface="Aharoni" pitchFamily="2" charset="-79"/>
              </a:rPr>
              <a:t>th</a:t>
            </a:r>
            <a:r>
              <a:rPr lang="en-US" sz="2400" dirty="0">
                <a:solidFill>
                  <a:schemeClr val="accent5">
                    <a:lumMod val="50000"/>
                  </a:schemeClr>
                </a:solidFill>
                <a:latin typeface="Georgia" pitchFamily="18" charset="0"/>
                <a:cs typeface="Aharoni" pitchFamily="2" charset="-79"/>
              </a:rPr>
              <a:t>,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7"/>
          <p:cNvSpPr>
            <a:spLocks noGrp="1"/>
          </p:cNvSpPr>
          <p:nvPr>
            <p:ph sz="quarter" idx="10"/>
          </p:nvPr>
        </p:nvSpPr>
        <p:spPr bwMode="auto">
          <a:xfrm>
            <a:off x="4800600" y="1752600"/>
            <a:ext cx="3810000" cy="29718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2000" dirty="0">
                <a:latin typeface="Book Antiqua" pitchFamily="18" charset="0"/>
              </a:rPr>
              <a:t> </a:t>
            </a:r>
          </a:p>
          <a:p>
            <a:pPr>
              <a:buNone/>
            </a:pPr>
            <a:r>
              <a:rPr lang="en-US" sz="2000" b="1" dirty="0">
                <a:solidFill>
                  <a:srgbClr val="26A5DF"/>
                </a:solidFill>
                <a:latin typeface="Book Antiqua" pitchFamily="18" charset="0"/>
                <a:cs typeface="Arial" pitchFamily="34" charset="0"/>
              </a:rPr>
              <a:t>See detailed pricing at: </a:t>
            </a:r>
            <a:r>
              <a:rPr lang="en-US" sz="1200" dirty="0">
                <a:latin typeface="Book Antiqua" pitchFamily="18" charset="0"/>
                <a:hlinkClick r:id="rId2"/>
              </a:rPr>
              <a:t>http://www.explorica.com/Hicks-4684</a:t>
            </a:r>
            <a:r>
              <a:rPr lang="en-US" sz="1200" dirty="0">
                <a:latin typeface="Book Antiqua" pitchFamily="18" charset="0"/>
              </a:rPr>
              <a:t>   </a:t>
            </a:r>
          </a:p>
          <a:p>
            <a:pPr>
              <a:buFont typeface="Arial" pitchFamily="34" charset="0"/>
              <a:buNone/>
            </a:pPr>
            <a:endParaRPr lang="en-US" sz="2000" b="1" dirty="0">
              <a:solidFill>
                <a:srgbClr val="26A5DF"/>
              </a:solidFill>
              <a:latin typeface="Book Antiqua" pitchFamily="18" charset="0"/>
              <a:cs typeface="Arial" pitchFamily="34" charset="0"/>
            </a:endParaRPr>
          </a:p>
          <a:p>
            <a:pPr>
              <a:buFont typeface="Arial" pitchFamily="34" charset="0"/>
              <a:buNone/>
            </a:pPr>
            <a:r>
              <a:rPr lang="en-US" sz="2000" b="1" dirty="0">
                <a:solidFill>
                  <a:srgbClr val="26A5DF"/>
                </a:solidFill>
                <a:latin typeface="Book Antiqua" pitchFamily="18" charset="0"/>
                <a:cs typeface="Arial" pitchFamily="34" charset="0"/>
              </a:rPr>
              <a:t>Total Student Cost: $1,906</a:t>
            </a:r>
            <a:r>
              <a:rPr lang="en-US" sz="2000" b="1" dirty="0">
                <a:solidFill>
                  <a:srgbClr val="FF0000"/>
                </a:solidFill>
                <a:latin typeface="Book Antiqua" pitchFamily="18" charset="0"/>
                <a:cs typeface="Arial" pitchFamily="34" charset="0"/>
              </a:rPr>
              <a:t>*</a:t>
            </a:r>
          </a:p>
          <a:p>
            <a:pPr lvl="1">
              <a:buFont typeface="Wingdings" pitchFamily="2" charset="2"/>
              <a:buChar char="Ø"/>
            </a:pPr>
            <a:r>
              <a:rPr lang="en-US" sz="1600" dirty="0">
                <a:latin typeface="Book Antiqua" pitchFamily="18" charset="0"/>
              </a:rPr>
              <a:t>Adults (23+) add $180</a:t>
            </a:r>
          </a:p>
          <a:p>
            <a:pPr lvl="1">
              <a:buFont typeface="Arial" pitchFamily="34" charset="0"/>
              <a:buNone/>
            </a:pPr>
            <a:endParaRPr lang="en-US" sz="2000" dirty="0">
              <a:latin typeface="Book Antiqua" pitchFamily="18" charset="0"/>
            </a:endParaRPr>
          </a:p>
        </p:txBody>
      </p:sp>
      <p:sp>
        <p:nvSpPr>
          <p:cNvPr id="32772" name="TextBox 12"/>
          <p:cNvSpPr txBox="1">
            <a:spLocks noChangeArrowheads="1"/>
          </p:cNvSpPr>
          <p:nvPr/>
        </p:nvSpPr>
        <p:spPr bwMode="auto">
          <a:xfrm>
            <a:off x="7924800" y="3200400"/>
            <a:ext cx="107950" cy="646113"/>
          </a:xfrm>
          <a:prstGeom prst="rect">
            <a:avLst/>
          </a:prstGeom>
          <a:noFill/>
          <a:ln w="9525">
            <a:noFill/>
            <a:miter lim="800000"/>
            <a:headEnd/>
            <a:tailEnd/>
          </a:ln>
        </p:spPr>
        <p:txBody>
          <a:bodyPr>
            <a:spAutoFit/>
          </a:bodyPr>
          <a:lstStyle/>
          <a:p>
            <a:endParaRPr lang="en-US"/>
          </a:p>
          <a:p>
            <a:endParaRPr lang="en-US"/>
          </a:p>
        </p:txBody>
      </p:sp>
      <p:sp>
        <p:nvSpPr>
          <p:cNvPr id="9" name="Title Placeholder 1"/>
          <p:cNvSpPr txBox="1">
            <a:spLocks/>
          </p:cNvSpPr>
          <p:nvPr/>
        </p:nvSpPr>
        <p:spPr>
          <a:xfrm>
            <a:off x="1295400" y="609600"/>
            <a:ext cx="8229600" cy="914400"/>
          </a:xfrm>
          <a:prstGeom prst="rect">
            <a:avLst/>
          </a:prstGeom>
          <a:noFill/>
        </p:spPr>
        <p:txBody>
          <a:bodyPr anchor="ctr">
            <a:normAutofit/>
          </a:bodyPr>
          <a:lstStyle/>
          <a:p>
            <a:pPr fontAlgn="auto">
              <a:spcAft>
                <a:spcPts val="0"/>
              </a:spcAft>
              <a:defRPr/>
            </a:pPr>
            <a:r>
              <a:rPr lang="en-US" sz="3200" dirty="0">
                <a:solidFill>
                  <a:schemeClr val="accent6"/>
                </a:solidFill>
                <a:latin typeface="Book Antiqua" pitchFamily="18" charset="0"/>
                <a:ea typeface="+mj-ea"/>
                <a:cs typeface="+mj-cs"/>
              </a:rPr>
              <a:t>Pricing Details</a:t>
            </a:r>
          </a:p>
        </p:txBody>
      </p:sp>
      <p:sp>
        <p:nvSpPr>
          <p:cNvPr id="8" name="TextBox 7"/>
          <p:cNvSpPr txBox="1"/>
          <p:nvPr/>
        </p:nvSpPr>
        <p:spPr>
          <a:xfrm>
            <a:off x="1219200" y="5410200"/>
            <a:ext cx="7391400" cy="307975"/>
          </a:xfrm>
          <a:prstGeom prst="rect">
            <a:avLst/>
          </a:prstGeom>
          <a:noFill/>
          <a:ln>
            <a:solidFill>
              <a:srgbClr val="00B0F0"/>
            </a:solidFill>
          </a:ln>
        </p:spPr>
        <p:txBody>
          <a:bodyPr>
            <a:spAutoFit/>
          </a:bodyPr>
          <a:lstStyle/>
          <a:p>
            <a:pPr algn="ctr">
              <a:defRPr/>
            </a:pPr>
            <a:r>
              <a:rPr lang="es-MX" sz="1400" i="1" dirty="0">
                <a:latin typeface="Book Antiqua" pitchFamily="18" charset="0"/>
                <a:cs typeface="+mn-cs"/>
              </a:rPr>
              <a:t>*</a:t>
            </a:r>
            <a:r>
              <a:rPr lang="es-MX" sz="1400" i="1" dirty="0" err="1">
                <a:latin typeface="Book Antiqua" pitchFamily="18" charset="0"/>
                <a:cs typeface="+mn-cs"/>
              </a:rPr>
              <a:t>Have</a:t>
            </a:r>
            <a:r>
              <a:rPr lang="es-MX" sz="1400" i="1" dirty="0">
                <a:latin typeface="Book Antiqua" pitchFamily="18" charset="0"/>
                <a:cs typeface="+mn-cs"/>
              </a:rPr>
              <a:t> </a:t>
            </a:r>
            <a:r>
              <a:rPr lang="es-MX" sz="1400" i="1" dirty="0" err="1">
                <a:latin typeface="Book Antiqua" pitchFamily="18" charset="0"/>
                <a:cs typeface="+mn-cs"/>
              </a:rPr>
              <a:t>you</a:t>
            </a:r>
            <a:r>
              <a:rPr lang="es-MX" sz="1400" i="1" dirty="0">
                <a:latin typeface="Book Antiqua" pitchFamily="18" charset="0"/>
                <a:cs typeface="+mn-cs"/>
              </a:rPr>
              <a:t> </a:t>
            </a:r>
            <a:r>
              <a:rPr lang="es-MX" sz="1400" i="1" dirty="0" err="1">
                <a:latin typeface="Book Antiqua" pitchFamily="18" charset="0"/>
                <a:cs typeface="+mn-cs"/>
              </a:rPr>
              <a:t>traveled</a:t>
            </a:r>
            <a:r>
              <a:rPr lang="es-MX" sz="1400" i="1" dirty="0">
                <a:latin typeface="Book Antiqua" pitchFamily="18" charset="0"/>
                <a:cs typeface="+mn-cs"/>
              </a:rPr>
              <a:t> </a:t>
            </a:r>
            <a:r>
              <a:rPr lang="es-MX" sz="1400" i="1" dirty="0" err="1">
                <a:latin typeface="Book Antiqua" pitchFamily="18" charset="0"/>
                <a:cs typeface="+mn-cs"/>
              </a:rPr>
              <a:t>with</a:t>
            </a:r>
            <a:r>
              <a:rPr lang="es-MX" sz="1400" i="1" dirty="0">
                <a:latin typeface="Book Antiqua" pitchFamily="18" charset="0"/>
                <a:cs typeface="+mn-cs"/>
              </a:rPr>
              <a:t> Explorica </a:t>
            </a:r>
            <a:r>
              <a:rPr lang="es-MX" sz="1400" i="1" dirty="0" err="1">
                <a:latin typeface="Book Antiqua" pitchFamily="18" charset="0"/>
                <a:cs typeface="+mn-cs"/>
              </a:rPr>
              <a:t>before</a:t>
            </a:r>
            <a:r>
              <a:rPr lang="es-MX" sz="1400" i="1" dirty="0">
                <a:latin typeface="Book Antiqua" pitchFamily="18" charset="0"/>
                <a:cs typeface="+mn-cs"/>
              </a:rPr>
              <a:t>? </a:t>
            </a:r>
            <a:r>
              <a:rPr lang="es-MX" sz="1400" i="1" dirty="0" err="1">
                <a:latin typeface="Book Antiqua" pitchFamily="18" charset="0"/>
                <a:cs typeface="+mn-cs"/>
              </a:rPr>
              <a:t>Then</a:t>
            </a:r>
            <a:r>
              <a:rPr lang="es-MX" sz="1400" i="1" dirty="0">
                <a:latin typeface="Book Antiqua" pitchFamily="18" charset="0"/>
                <a:cs typeface="+mn-cs"/>
              </a:rPr>
              <a:t> </a:t>
            </a:r>
            <a:r>
              <a:rPr lang="es-MX" sz="1400" i="1" dirty="0" err="1">
                <a:latin typeface="Book Antiqua" pitchFamily="18" charset="0"/>
                <a:cs typeface="+mn-cs"/>
              </a:rPr>
              <a:t>take</a:t>
            </a:r>
            <a:r>
              <a:rPr lang="es-MX" sz="1400" i="1" dirty="0">
                <a:latin typeface="Book Antiqua" pitchFamily="18" charset="0"/>
                <a:cs typeface="+mn-cs"/>
              </a:rPr>
              <a:t> </a:t>
            </a:r>
            <a:r>
              <a:rPr lang="es-MX" sz="1400" i="1" dirty="0" err="1">
                <a:latin typeface="Book Antiqua" pitchFamily="18" charset="0"/>
                <a:cs typeface="+mn-cs"/>
              </a:rPr>
              <a:t>an</a:t>
            </a:r>
            <a:r>
              <a:rPr lang="es-MX" sz="1400" i="1" dirty="0">
                <a:latin typeface="Book Antiqua" pitchFamily="18" charset="0"/>
                <a:cs typeface="+mn-cs"/>
              </a:rPr>
              <a:t> </a:t>
            </a:r>
            <a:r>
              <a:rPr lang="es-MX" sz="1400" i="1" dirty="0" err="1">
                <a:latin typeface="Book Antiqua" pitchFamily="18" charset="0"/>
                <a:cs typeface="+mn-cs"/>
              </a:rPr>
              <a:t>additional</a:t>
            </a:r>
            <a:r>
              <a:rPr lang="es-MX" sz="1400" i="1" dirty="0">
                <a:latin typeface="Book Antiqua" pitchFamily="18" charset="0"/>
                <a:cs typeface="+mn-cs"/>
              </a:rPr>
              <a:t> $50 off </a:t>
            </a:r>
            <a:r>
              <a:rPr lang="es-MX" sz="1400" i="1" dirty="0" err="1">
                <a:latin typeface="Book Antiqua" pitchFamily="18" charset="0"/>
                <a:cs typeface="+mn-cs"/>
              </a:rPr>
              <a:t>the</a:t>
            </a:r>
            <a:r>
              <a:rPr lang="es-MX" sz="1400" i="1" dirty="0">
                <a:latin typeface="Book Antiqua" pitchFamily="18" charset="0"/>
                <a:cs typeface="+mn-cs"/>
              </a:rPr>
              <a:t> tour </a:t>
            </a:r>
            <a:r>
              <a:rPr lang="es-MX" sz="1400" i="1" dirty="0" err="1">
                <a:latin typeface="Book Antiqua" pitchFamily="18" charset="0"/>
                <a:cs typeface="+mn-cs"/>
              </a:rPr>
              <a:t>cost</a:t>
            </a:r>
            <a:r>
              <a:rPr lang="es-MX" sz="1400" i="1" dirty="0">
                <a:latin typeface="Book Antiqua" pitchFamily="18" charset="0"/>
                <a:cs typeface="+mn-cs"/>
              </a:rPr>
              <a:t>!</a:t>
            </a:r>
            <a:endParaRPr lang="en-US" sz="1400" i="1" dirty="0">
              <a:latin typeface="Book Antiqua" pitchFamily="18" charset="0"/>
              <a:cs typeface="+mn-cs"/>
            </a:endParaRPr>
          </a:p>
        </p:txBody>
      </p:sp>
      <p:sp>
        <p:nvSpPr>
          <p:cNvPr id="32775" name="Rectangle 11"/>
          <p:cNvSpPr>
            <a:spLocks noChangeArrowheads="1"/>
          </p:cNvSpPr>
          <p:nvPr/>
        </p:nvSpPr>
        <p:spPr bwMode="auto">
          <a:xfrm>
            <a:off x="5853113" y="6394450"/>
            <a:ext cx="2071687" cy="277813"/>
          </a:xfrm>
          <a:prstGeom prst="rect">
            <a:avLst/>
          </a:prstGeom>
          <a:noFill/>
          <a:ln w="9525">
            <a:noFill/>
            <a:miter lim="800000"/>
            <a:headEnd/>
            <a:tailEnd/>
          </a:ln>
        </p:spPr>
        <p:txBody>
          <a:bodyPr wrap="none">
            <a:spAutoFit/>
          </a:bodyPr>
          <a:lstStyle/>
          <a:p>
            <a:r>
              <a:rPr lang="en-US" sz="1200">
                <a:solidFill>
                  <a:srgbClr val="F99901"/>
                </a:solidFill>
                <a:latin typeface="Georgia" pitchFamily="18" charset="0"/>
              </a:rPr>
              <a:t>the experience is everything</a:t>
            </a:r>
          </a:p>
        </p:txBody>
      </p:sp>
      <p:pic>
        <p:nvPicPr>
          <p:cNvPr id="13320" name="Picture 8" descr="http://farm8.staticflickr.com/7117/7001484945_4ea37e05e3_z.jpg"/>
          <p:cNvPicPr>
            <a:picLocks noChangeAspect="1" noChangeArrowheads="1"/>
          </p:cNvPicPr>
          <p:nvPr/>
        </p:nvPicPr>
        <p:blipFill>
          <a:blip r:embed="rId3" cstate="print"/>
          <a:srcRect l="10664" r="8368" b="10574"/>
          <a:stretch>
            <a:fillRect/>
          </a:stretch>
        </p:blipFill>
        <p:spPr bwMode="auto">
          <a:xfrm>
            <a:off x="1447800" y="1905000"/>
            <a:ext cx="2753032" cy="24384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4"/>
          <p:cNvSpPr>
            <a:spLocks noGrp="1"/>
          </p:cNvSpPr>
          <p:nvPr>
            <p:ph sz="quarter" idx="11"/>
          </p:nvPr>
        </p:nvSpPr>
        <p:spPr bwMode="auto">
          <a:xfrm>
            <a:off x="1219200" y="1371600"/>
            <a:ext cx="7467600" cy="5113338"/>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 typeface="Arial" pitchFamily="34" charset="0"/>
              <a:buNone/>
            </a:pPr>
            <a:r>
              <a:rPr lang="en-US" sz="1600" b="1" dirty="0">
                <a:solidFill>
                  <a:srgbClr val="26A5DF"/>
                </a:solidFill>
                <a:latin typeface="Book Antiqua" pitchFamily="18" charset="0"/>
                <a:cs typeface="Arial" pitchFamily="34" charset="0"/>
              </a:rPr>
              <a:t>Automatic Monthly Payment Plans</a:t>
            </a:r>
          </a:p>
          <a:p>
            <a:pPr lvl="1">
              <a:buFont typeface="Arial" pitchFamily="34" charset="0"/>
              <a:buChar char="•"/>
            </a:pPr>
            <a:r>
              <a:rPr lang="en-US" sz="1600" dirty="0">
                <a:latin typeface="Book Antiqua" pitchFamily="18" charset="0"/>
                <a:ea typeface="Verdana" pitchFamily="34" charset="0"/>
                <a:cs typeface="Verdana" pitchFamily="34" charset="0"/>
              </a:rPr>
              <a:t>$50 deposit and any selected travel protection costs at registration. </a:t>
            </a:r>
          </a:p>
          <a:p>
            <a:pPr lvl="1" algn="just">
              <a:buFont typeface="Arial" pitchFamily="34" charset="0"/>
              <a:buChar char="•"/>
            </a:pPr>
            <a:r>
              <a:rPr lang="en-US" sz="1600" dirty="0">
                <a:latin typeface="Book Antiqua" pitchFamily="18" charset="0"/>
                <a:ea typeface="Verdana" pitchFamily="34" charset="0"/>
                <a:cs typeface="Verdana" pitchFamily="34" charset="0"/>
              </a:rPr>
              <a:t>Balance is divided into equal monthly payments.</a:t>
            </a:r>
          </a:p>
          <a:p>
            <a:pPr lvl="1">
              <a:buFont typeface="Arial" pitchFamily="34" charset="0"/>
              <a:buChar char="•"/>
            </a:pPr>
            <a:r>
              <a:rPr lang="en-US" sz="1600" dirty="0">
                <a:latin typeface="Book Antiqua" pitchFamily="18" charset="0"/>
                <a:ea typeface="Verdana" pitchFamily="34" charset="0"/>
                <a:cs typeface="Verdana" pitchFamily="34" charset="0"/>
              </a:rPr>
              <a:t>All payments billed automatically to credit card or checking account.</a:t>
            </a:r>
          </a:p>
          <a:p>
            <a:pPr lvl="1">
              <a:buNone/>
            </a:pPr>
            <a:endParaRPr lang="en-US" sz="1600" dirty="0">
              <a:latin typeface="Book Antiqua" pitchFamily="18" charset="0"/>
              <a:ea typeface="Verdana" pitchFamily="34" charset="0"/>
              <a:cs typeface="Verdana" pitchFamily="34" charset="0"/>
            </a:endParaRPr>
          </a:p>
          <a:p>
            <a:pPr>
              <a:lnSpc>
                <a:spcPct val="80000"/>
              </a:lnSpc>
              <a:buNone/>
            </a:pPr>
            <a:r>
              <a:rPr lang="en-US" sz="1600" b="1" dirty="0">
                <a:solidFill>
                  <a:srgbClr val="26A5DF"/>
                </a:solidFill>
                <a:latin typeface="Book Antiqua" pitchFamily="18" charset="0"/>
                <a:cs typeface="Arial" pitchFamily="34" charset="0"/>
              </a:rPr>
              <a:t>Manual Payment Plan – 3 step</a:t>
            </a:r>
          </a:p>
          <a:p>
            <a:pPr lvl="1">
              <a:buNone/>
            </a:pPr>
            <a:r>
              <a:rPr lang="en-US" sz="1600" dirty="0">
                <a:latin typeface="Book Antiqua" pitchFamily="18" charset="0"/>
                <a:ea typeface="Verdana" pitchFamily="34" charset="0"/>
                <a:cs typeface="Verdana" pitchFamily="34" charset="0"/>
              </a:rPr>
              <a:t>Payments are divided into three timed steps:</a:t>
            </a:r>
          </a:p>
          <a:p>
            <a:pPr lvl="1">
              <a:buFont typeface="Arial" pitchFamily="34" charset="0"/>
              <a:buChar char="•"/>
            </a:pPr>
            <a:r>
              <a:rPr lang="en-US" sz="1600" dirty="0">
                <a:latin typeface="Book Antiqua" pitchFamily="18" charset="0"/>
                <a:ea typeface="Verdana" pitchFamily="34" charset="0"/>
                <a:cs typeface="Verdana" pitchFamily="34" charset="0"/>
              </a:rPr>
              <a:t>$99 deposit and any selected travel protection costs at registration. </a:t>
            </a:r>
          </a:p>
          <a:p>
            <a:pPr lvl="1">
              <a:buFont typeface="Arial" pitchFamily="34" charset="0"/>
              <a:buChar char="•"/>
            </a:pPr>
            <a:r>
              <a:rPr lang="en-US" sz="1600" dirty="0">
                <a:latin typeface="Book Antiqua" pitchFamily="18" charset="0"/>
                <a:ea typeface="Verdana" pitchFamily="34" charset="0"/>
                <a:cs typeface="Verdana" pitchFamily="34" charset="0"/>
              </a:rPr>
              <a:t>$300 due 30 days later</a:t>
            </a:r>
          </a:p>
          <a:p>
            <a:pPr lvl="1">
              <a:buFont typeface="Arial" pitchFamily="34" charset="0"/>
              <a:buChar char="•"/>
            </a:pPr>
            <a:r>
              <a:rPr lang="en-US" sz="1600" dirty="0">
                <a:latin typeface="Book Antiqua" pitchFamily="18" charset="0"/>
                <a:ea typeface="Verdana" pitchFamily="34" charset="0"/>
                <a:cs typeface="Verdana" pitchFamily="34" charset="0"/>
              </a:rPr>
              <a:t>Full balance is due 95 days prior to departure.</a:t>
            </a:r>
          </a:p>
          <a:p>
            <a:pPr lvl="1">
              <a:buNone/>
            </a:pPr>
            <a:r>
              <a:rPr lang="en-US" sz="1600" dirty="0">
                <a:latin typeface="Book Antiqua" pitchFamily="18" charset="0"/>
                <a:ea typeface="Verdana" pitchFamily="34" charset="0"/>
                <a:cs typeface="Verdana" pitchFamily="34" charset="0"/>
              </a:rPr>
              <a:t>Manual Payments by check or credit card.</a:t>
            </a:r>
          </a:p>
          <a:p>
            <a:pPr lvl="1">
              <a:buNone/>
            </a:pPr>
            <a:endParaRPr lang="en-US" sz="1600" dirty="0">
              <a:latin typeface="Book Antiqua" pitchFamily="18" charset="0"/>
              <a:ea typeface="Verdana" pitchFamily="34" charset="0"/>
              <a:cs typeface="Verdana" pitchFamily="34" charset="0"/>
            </a:endParaRPr>
          </a:p>
          <a:p>
            <a:pPr>
              <a:lnSpc>
                <a:spcPct val="80000"/>
              </a:lnSpc>
              <a:buFont typeface="Arial" pitchFamily="34" charset="0"/>
              <a:buNone/>
            </a:pPr>
            <a:r>
              <a:rPr lang="en-US" sz="1600" b="1" dirty="0">
                <a:solidFill>
                  <a:srgbClr val="26A5DF"/>
                </a:solidFill>
                <a:latin typeface="Book Antiqua" pitchFamily="18" charset="0"/>
                <a:cs typeface="Arial" pitchFamily="34" charset="0"/>
              </a:rPr>
              <a:t>Pay in Full</a:t>
            </a:r>
          </a:p>
          <a:p>
            <a:pPr lvl="1">
              <a:buFont typeface="Arial" pitchFamily="34" charset="0"/>
              <a:buChar char="•"/>
            </a:pPr>
            <a:r>
              <a:rPr lang="en-US" sz="1600" dirty="0">
                <a:latin typeface="Book Antiqua" pitchFamily="18" charset="0"/>
                <a:ea typeface="Verdana" pitchFamily="34" charset="0"/>
                <a:cs typeface="Verdana" pitchFamily="34" charset="0"/>
              </a:rPr>
              <a:t>Entire balance paid upon registration</a:t>
            </a:r>
          </a:p>
          <a:p>
            <a:pPr lvl="1">
              <a:buFont typeface="Arial" pitchFamily="34" charset="0"/>
              <a:buChar char="•"/>
            </a:pPr>
            <a:r>
              <a:rPr lang="en-US" sz="1600" dirty="0">
                <a:latin typeface="Book Antiqua" pitchFamily="18" charset="0"/>
                <a:ea typeface="Verdana" pitchFamily="34" charset="0"/>
                <a:cs typeface="Verdana" pitchFamily="34" charset="0"/>
              </a:rPr>
              <a:t>Payments by check or credit card</a:t>
            </a:r>
          </a:p>
        </p:txBody>
      </p:sp>
      <p:sp>
        <p:nvSpPr>
          <p:cNvPr id="8" name="Rectangle 7"/>
          <p:cNvSpPr/>
          <p:nvPr/>
        </p:nvSpPr>
        <p:spPr>
          <a:xfrm>
            <a:off x="1447800" y="609600"/>
            <a:ext cx="3363913" cy="584200"/>
          </a:xfrm>
          <a:prstGeom prst="rect">
            <a:avLst/>
          </a:prstGeom>
        </p:spPr>
        <p:txBody>
          <a:bodyPr wrap="none">
            <a:spAutoFit/>
          </a:bodyPr>
          <a:lstStyle/>
          <a:p>
            <a:pPr>
              <a:defRPr/>
            </a:pPr>
            <a:r>
              <a:rPr lang="en-US" sz="3200" dirty="0">
                <a:solidFill>
                  <a:schemeClr val="accent6"/>
                </a:solidFill>
                <a:latin typeface="Book Antiqua" pitchFamily="18" charset="0"/>
                <a:cs typeface="Arial" charset="0"/>
              </a:rPr>
              <a:t>Payment Options</a:t>
            </a:r>
            <a:endParaRPr lang="en-US" sz="3200" dirty="0">
              <a:latin typeface="Book Antiqua" pitchFamily="18" charset="0"/>
              <a:cs typeface="Arial" charset="0"/>
            </a:endParaRPr>
          </a:p>
        </p:txBody>
      </p:sp>
      <p:sp>
        <p:nvSpPr>
          <p:cNvPr id="33796" name="Rectangle 11"/>
          <p:cNvSpPr>
            <a:spLocks noChangeArrowheads="1"/>
          </p:cNvSpPr>
          <p:nvPr/>
        </p:nvSpPr>
        <p:spPr bwMode="auto">
          <a:xfrm>
            <a:off x="5853113" y="6394450"/>
            <a:ext cx="2071687" cy="277813"/>
          </a:xfrm>
          <a:prstGeom prst="rect">
            <a:avLst/>
          </a:prstGeom>
          <a:noFill/>
          <a:ln w="9525">
            <a:noFill/>
            <a:miter lim="800000"/>
            <a:headEnd/>
            <a:tailEnd/>
          </a:ln>
        </p:spPr>
        <p:txBody>
          <a:bodyPr wrap="none">
            <a:spAutoFit/>
          </a:bodyPr>
          <a:lstStyle/>
          <a:p>
            <a:r>
              <a:rPr lang="en-US" sz="1200">
                <a:solidFill>
                  <a:srgbClr val="F99901"/>
                </a:solidFill>
                <a:latin typeface="Georgia" pitchFamily="18" charset="0"/>
              </a:rPr>
              <a:t>the experience is everything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Content Placeholder 5" descr="GettingStarted_01.jpg"/>
          <p:cNvPicPr>
            <a:picLocks noGrp="1" noChangeAspect="1"/>
          </p:cNvPicPr>
          <p:nvPr>
            <p:ph sz="quarter" idx="11"/>
          </p:nvPr>
        </p:nvPicPr>
        <p:blipFill>
          <a:blip r:embed="rId2" cstate="print"/>
          <a:srcRect/>
          <a:stretch>
            <a:fillRect/>
          </a:stretch>
        </p:blipFill>
        <p:spPr bwMode="auto">
          <a:xfrm>
            <a:off x="1447800" y="1828800"/>
            <a:ext cx="6629399" cy="4114800"/>
          </a:xfrm>
          <a:noFill/>
          <a:ln>
            <a:miter lim="800000"/>
            <a:headEnd/>
            <a:tailEnd/>
          </a:ln>
        </p:spPr>
      </p:pic>
      <p:sp>
        <p:nvSpPr>
          <p:cNvPr id="10" name="Striped Right Arrow 9"/>
          <p:cNvSpPr/>
          <p:nvPr/>
        </p:nvSpPr>
        <p:spPr>
          <a:xfrm rot="5400000">
            <a:off x="3445668" y="4021932"/>
            <a:ext cx="641350" cy="369887"/>
          </a:xfrm>
          <a:prstGeom prst="stripedRightArrow">
            <a:avLst>
              <a:gd name="adj1" fmla="val 38198"/>
              <a:gd name="adj2" fmla="val 60300"/>
            </a:avLst>
          </a:prstGeom>
          <a:solidFill>
            <a:schemeClr val="accent3"/>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727" name="TextBox 10"/>
          <p:cNvSpPr txBox="1">
            <a:spLocks noChangeArrowheads="1"/>
          </p:cNvSpPr>
          <p:nvPr/>
        </p:nvSpPr>
        <p:spPr bwMode="auto">
          <a:xfrm>
            <a:off x="1371600" y="1219200"/>
            <a:ext cx="7650163" cy="584200"/>
          </a:xfrm>
          <a:prstGeom prst="rect">
            <a:avLst/>
          </a:prstGeom>
          <a:noFill/>
          <a:ln w="9525">
            <a:noFill/>
            <a:miter lim="800000"/>
            <a:headEnd/>
            <a:tailEnd/>
          </a:ln>
        </p:spPr>
        <p:txBody>
          <a:bodyPr>
            <a:spAutoFit/>
          </a:bodyPr>
          <a:lstStyle/>
          <a:p>
            <a:pPr>
              <a:defRPr/>
            </a:pPr>
            <a:r>
              <a:rPr lang="en-US" sz="1600" dirty="0">
                <a:latin typeface="Georgia" pitchFamily="18" charset="0"/>
              </a:rPr>
              <a:t>Visit </a:t>
            </a:r>
            <a:r>
              <a:rPr lang="en-US" sz="1600" dirty="0">
                <a:solidFill>
                  <a:schemeClr val="accent5">
                    <a:lumMod val="50000"/>
                  </a:schemeClr>
                </a:solidFill>
                <a:latin typeface="Georgia" pitchFamily="18" charset="0"/>
                <a:hlinkClick r:id="rId3"/>
              </a:rPr>
              <a:t>www.explorica.com</a:t>
            </a:r>
            <a:endParaRPr lang="en-US" sz="1600" dirty="0">
              <a:solidFill>
                <a:schemeClr val="accent5">
                  <a:lumMod val="50000"/>
                </a:schemeClr>
              </a:solidFill>
              <a:latin typeface="Georgia" pitchFamily="18" charset="0"/>
            </a:endParaRPr>
          </a:p>
          <a:p>
            <a:pPr>
              <a:defRPr/>
            </a:pPr>
            <a:r>
              <a:rPr lang="en-US" sz="1600" dirty="0">
                <a:latin typeface="Georgia" pitchFamily="18" charset="0"/>
              </a:rPr>
              <a:t>Find the</a:t>
            </a:r>
            <a:r>
              <a:rPr lang="en-US" sz="1600" b="1" dirty="0">
                <a:solidFill>
                  <a:srgbClr val="FF0000"/>
                </a:solidFill>
                <a:latin typeface="Georgia" pitchFamily="18" charset="0"/>
              </a:rPr>
              <a:t> </a:t>
            </a:r>
            <a:r>
              <a:rPr lang="en-US" sz="1600" dirty="0">
                <a:latin typeface="Georgia" pitchFamily="18" charset="0"/>
              </a:rPr>
              <a:t>“Students: Sign Up” button and then click to go to the next page</a:t>
            </a:r>
          </a:p>
        </p:txBody>
      </p:sp>
      <p:sp>
        <p:nvSpPr>
          <p:cNvPr id="12" name="Rectangle 11"/>
          <p:cNvSpPr/>
          <p:nvPr/>
        </p:nvSpPr>
        <p:spPr>
          <a:xfrm>
            <a:off x="1295400" y="685800"/>
            <a:ext cx="4565650" cy="584200"/>
          </a:xfrm>
          <a:prstGeom prst="rect">
            <a:avLst/>
          </a:prstGeom>
        </p:spPr>
        <p:txBody>
          <a:bodyPr wrap="none">
            <a:spAutoFit/>
          </a:bodyPr>
          <a:lstStyle/>
          <a:p>
            <a:pPr>
              <a:defRPr/>
            </a:pPr>
            <a:r>
              <a:rPr lang="en-US" sz="3200" dirty="0">
                <a:solidFill>
                  <a:schemeClr val="accent6"/>
                </a:solidFill>
                <a:latin typeface="Book Antiqua" pitchFamily="18" charset="0"/>
                <a:cs typeface="Arial" charset="0"/>
              </a:rPr>
              <a:t>Enrolling Online is Easy</a:t>
            </a:r>
            <a:endParaRPr lang="en-US" sz="3200" dirty="0">
              <a:latin typeface="Book Antiqua" pitchFamily="18" charset="0"/>
              <a:cs typeface="Arial" charset="0"/>
            </a:endParaRPr>
          </a:p>
        </p:txBody>
      </p:sp>
      <p:sp>
        <p:nvSpPr>
          <p:cNvPr id="34822" name="Rectangle 11"/>
          <p:cNvSpPr>
            <a:spLocks noChangeArrowheads="1"/>
          </p:cNvSpPr>
          <p:nvPr/>
        </p:nvSpPr>
        <p:spPr bwMode="auto">
          <a:xfrm>
            <a:off x="5853113" y="6394450"/>
            <a:ext cx="2071687" cy="277813"/>
          </a:xfrm>
          <a:prstGeom prst="rect">
            <a:avLst/>
          </a:prstGeom>
          <a:noFill/>
          <a:ln w="9525">
            <a:noFill/>
            <a:miter lim="800000"/>
            <a:headEnd/>
            <a:tailEnd/>
          </a:ln>
        </p:spPr>
        <p:txBody>
          <a:bodyPr wrap="none">
            <a:spAutoFit/>
          </a:bodyPr>
          <a:lstStyle/>
          <a:p>
            <a:r>
              <a:rPr lang="en-US" sz="1200">
                <a:solidFill>
                  <a:srgbClr val="F99901"/>
                </a:solidFill>
                <a:latin typeface="Georgia" pitchFamily="18" charset="0"/>
              </a:rPr>
              <a:t>the experience is everything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5" descr="GettingStarted_02.jpg"/>
          <p:cNvPicPr>
            <a:picLocks noGrp="1" noChangeAspect="1"/>
          </p:cNvPicPr>
          <p:nvPr>
            <p:ph sz="quarter" idx="11"/>
          </p:nvPr>
        </p:nvPicPr>
        <p:blipFill>
          <a:blip r:embed="rId2" cstate="print"/>
          <a:srcRect/>
          <a:stretch>
            <a:fillRect/>
          </a:stretch>
        </p:blipFill>
        <p:spPr bwMode="auto">
          <a:xfrm>
            <a:off x="1524001" y="1447800"/>
            <a:ext cx="6248400" cy="4257675"/>
          </a:xfrm>
          <a:noFill/>
          <a:ln>
            <a:miter lim="800000"/>
            <a:headEnd/>
            <a:tailEnd/>
          </a:ln>
        </p:spPr>
      </p:pic>
      <p:sp>
        <p:nvSpPr>
          <p:cNvPr id="31747" name="TextBox 6"/>
          <p:cNvSpPr txBox="1">
            <a:spLocks noChangeArrowheads="1"/>
          </p:cNvSpPr>
          <p:nvPr/>
        </p:nvSpPr>
        <p:spPr bwMode="auto">
          <a:xfrm>
            <a:off x="1219200" y="4114800"/>
            <a:ext cx="2324100" cy="400050"/>
          </a:xfrm>
          <a:prstGeom prst="rect">
            <a:avLst/>
          </a:prstGeom>
          <a:solidFill>
            <a:schemeClr val="bg1"/>
          </a:solidFill>
          <a:ln w="38100">
            <a:solidFill>
              <a:schemeClr val="accent3"/>
            </a:solidFill>
            <a:miter lim="800000"/>
            <a:headEnd/>
            <a:tailEnd/>
          </a:ln>
        </p:spPr>
        <p:txBody>
          <a:bodyPr wrap="square">
            <a:spAutoFit/>
          </a:bodyPr>
          <a:lstStyle/>
          <a:p>
            <a:pPr algn="ctr">
              <a:defRPr/>
            </a:pPr>
            <a:r>
              <a:rPr lang="en-US" sz="2000" dirty="0">
                <a:latin typeface="Book Antiqua" pitchFamily="18" charset="0"/>
              </a:rPr>
              <a:t>Hicks-4684</a:t>
            </a:r>
          </a:p>
        </p:txBody>
      </p:sp>
      <p:cxnSp>
        <p:nvCxnSpPr>
          <p:cNvPr id="8" name="Straight Arrow Connector 7"/>
          <p:cNvCxnSpPr/>
          <p:nvPr/>
        </p:nvCxnSpPr>
        <p:spPr>
          <a:xfrm rot="5400000" flipH="1" flipV="1">
            <a:off x="3084513" y="3406775"/>
            <a:ext cx="793750" cy="584200"/>
          </a:xfrm>
          <a:prstGeom prst="straightConnector1">
            <a:avLst/>
          </a:prstGeom>
          <a:ln w="38100" cap="sq">
            <a:solidFill>
              <a:schemeClr val="accent3"/>
            </a:solidFill>
            <a:tailEnd type="arrow" w="med" len="sm"/>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371600" y="685800"/>
            <a:ext cx="4737100" cy="584200"/>
          </a:xfrm>
          <a:prstGeom prst="rect">
            <a:avLst/>
          </a:prstGeom>
        </p:spPr>
        <p:txBody>
          <a:bodyPr wrap="none">
            <a:spAutoFit/>
          </a:bodyPr>
          <a:lstStyle/>
          <a:p>
            <a:pPr>
              <a:defRPr/>
            </a:pPr>
            <a:r>
              <a:rPr lang="en-US" sz="3200" dirty="0">
                <a:solidFill>
                  <a:schemeClr val="accent6"/>
                </a:solidFill>
                <a:latin typeface="Book Antiqua" pitchFamily="18" charset="0"/>
                <a:cs typeface="Arial" charset="0"/>
              </a:rPr>
              <a:t>Enter the Tour Center ID</a:t>
            </a:r>
            <a:endParaRPr lang="en-US" sz="3200" dirty="0">
              <a:latin typeface="Book Antiqua" pitchFamily="18" charset="0"/>
              <a:cs typeface="Arial" charset="0"/>
            </a:endParaRPr>
          </a:p>
        </p:txBody>
      </p:sp>
      <p:sp>
        <p:nvSpPr>
          <p:cNvPr id="35846" name="Rectangle 11"/>
          <p:cNvSpPr>
            <a:spLocks noChangeArrowheads="1"/>
          </p:cNvSpPr>
          <p:nvPr/>
        </p:nvSpPr>
        <p:spPr bwMode="auto">
          <a:xfrm>
            <a:off x="5853113" y="6394450"/>
            <a:ext cx="2071687" cy="277813"/>
          </a:xfrm>
          <a:prstGeom prst="rect">
            <a:avLst/>
          </a:prstGeom>
          <a:noFill/>
          <a:ln w="9525">
            <a:noFill/>
            <a:miter lim="800000"/>
            <a:headEnd/>
            <a:tailEnd/>
          </a:ln>
        </p:spPr>
        <p:txBody>
          <a:bodyPr wrap="none">
            <a:spAutoFit/>
          </a:bodyPr>
          <a:lstStyle/>
          <a:p>
            <a:r>
              <a:rPr lang="en-US" sz="1200">
                <a:solidFill>
                  <a:srgbClr val="F99901"/>
                </a:solidFill>
                <a:latin typeface="Georgia" pitchFamily="18" charset="0"/>
              </a:rPr>
              <a:t>the experience is everything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p:cNvPicPr>
            <a:picLocks noChangeAspect="1" noChangeArrowheads="1"/>
          </p:cNvPicPr>
          <p:nvPr/>
        </p:nvPicPr>
        <p:blipFill>
          <a:blip r:embed="rId3" cstate="print"/>
          <a:srcRect/>
          <a:stretch>
            <a:fillRect/>
          </a:stretch>
        </p:blipFill>
        <p:spPr bwMode="auto">
          <a:xfrm>
            <a:off x="1524000" y="1447800"/>
            <a:ext cx="6629400" cy="4462463"/>
          </a:xfrm>
          <a:prstGeom prst="rect">
            <a:avLst/>
          </a:prstGeom>
          <a:noFill/>
          <a:ln w="12700">
            <a:noFill/>
            <a:miter lim="800000"/>
            <a:headEnd/>
            <a:tailEnd/>
          </a:ln>
        </p:spPr>
      </p:pic>
      <p:sp>
        <p:nvSpPr>
          <p:cNvPr id="6" name="Title Placeholder 1"/>
          <p:cNvSpPr txBox="1">
            <a:spLocks/>
          </p:cNvSpPr>
          <p:nvPr/>
        </p:nvSpPr>
        <p:spPr>
          <a:xfrm>
            <a:off x="1447800" y="533400"/>
            <a:ext cx="8229600" cy="914400"/>
          </a:xfrm>
          <a:prstGeom prst="rect">
            <a:avLst/>
          </a:prstGeom>
          <a:noFill/>
        </p:spPr>
        <p:txBody>
          <a:bodyPr anchor="ctr">
            <a:normAutofit/>
          </a:bodyPr>
          <a:lstStyle/>
          <a:p>
            <a:pPr fontAlgn="auto">
              <a:spcAft>
                <a:spcPts val="0"/>
              </a:spcAft>
              <a:defRPr/>
            </a:pPr>
            <a:r>
              <a:rPr lang="en-US" sz="3200" dirty="0">
                <a:solidFill>
                  <a:schemeClr val="accent6"/>
                </a:solidFill>
                <a:latin typeface="Book Antiqua" pitchFamily="18" charset="0"/>
                <a:ea typeface="+mj-ea"/>
                <a:cs typeface="+mj-cs"/>
              </a:rPr>
              <a:t>Easy Online Payments</a:t>
            </a:r>
          </a:p>
        </p:txBody>
      </p:sp>
      <p:sp>
        <p:nvSpPr>
          <p:cNvPr id="36868" name="Rectangle 11"/>
          <p:cNvSpPr>
            <a:spLocks noChangeArrowheads="1"/>
          </p:cNvSpPr>
          <p:nvPr/>
        </p:nvSpPr>
        <p:spPr bwMode="auto">
          <a:xfrm>
            <a:off x="5853113" y="6394450"/>
            <a:ext cx="2071687" cy="277813"/>
          </a:xfrm>
          <a:prstGeom prst="rect">
            <a:avLst/>
          </a:prstGeom>
          <a:noFill/>
          <a:ln w="9525">
            <a:noFill/>
            <a:miter lim="800000"/>
            <a:headEnd/>
            <a:tailEnd/>
          </a:ln>
        </p:spPr>
        <p:txBody>
          <a:bodyPr wrap="none">
            <a:spAutoFit/>
          </a:bodyPr>
          <a:lstStyle/>
          <a:p>
            <a:r>
              <a:rPr lang="en-US" sz="1200">
                <a:solidFill>
                  <a:srgbClr val="F99901"/>
                </a:solidFill>
                <a:latin typeface="Georgia" pitchFamily="18" charset="0"/>
              </a:rPr>
              <a:t>the experience is everything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Content Placeholder 5" descr="TourDiary_sample.jpg"/>
          <p:cNvPicPr>
            <a:picLocks noChangeAspect="1"/>
          </p:cNvPicPr>
          <p:nvPr/>
        </p:nvPicPr>
        <p:blipFill>
          <a:blip r:embed="rId3" cstate="print"/>
          <a:srcRect/>
          <a:stretch>
            <a:fillRect/>
          </a:stretch>
        </p:blipFill>
        <p:spPr bwMode="auto">
          <a:xfrm>
            <a:off x="1600200" y="1600200"/>
            <a:ext cx="6400800" cy="4343400"/>
          </a:xfrm>
          <a:prstGeom prst="rect">
            <a:avLst/>
          </a:prstGeom>
          <a:noFill/>
          <a:ln w="9525">
            <a:noFill/>
            <a:miter lim="800000"/>
            <a:headEnd/>
            <a:tailEnd/>
          </a:ln>
        </p:spPr>
      </p:pic>
      <p:sp>
        <p:nvSpPr>
          <p:cNvPr id="37891" name="TextBox 6"/>
          <p:cNvSpPr txBox="1">
            <a:spLocks noChangeArrowheads="1"/>
          </p:cNvSpPr>
          <p:nvPr/>
        </p:nvSpPr>
        <p:spPr bwMode="auto">
          <a:xfrm>
            <a:off x="1524000" y="1219200"/>
            <a:ext cx="6705600" cy="276225"/>
          </a:xfrm>
          <a:prstGeom prst="rect">
            <a:avLst/>
          </a:prstGeom>
          <a:noFill/>
          <a:ln w="9525">
            <a:noFill/>
            <a:miter lim="800000"/>
            <a:headEnd/>
            <a:tailEnd/>
          </a:ln>
        </p:spPr>
        <p:txBody>
          <a:bodyPr>
            <a:spAutoFit/>
          </a:bodyPr>
          <a:lstStyle/>
          <a:p>
            <a:r>
              <a:rPr lang="en-US" sz="1200" dirty="0">
                <a:solidFill>
                  <a:srgbClr val="26A5DF"/>
                </a:solidFill>
                <a:latin typeface="Book Antiqua" pitchFamily="18" charset="0"/>
              </a:rPr>
              <a:t>Watch your travelers on tour day by day. Share your tour diary with friends &amp; family!</a:t>
            </a:r>
          </a:p>
        </p:txBody>
      </p:sp>
      <p:sp>
        <p:nvSpPr>
          <p:cNvPr id="22" name="Title Placeholder 1"/>
          <p:cNvSpPr txBox="1">
            <a:spLocks/>
          </p:cNvSpPr>
          <p:nvPr/>
        </p:nvSpPr>
        <p:spPr>
          <a:xfrm>
            <a:off x="1524000" y="457200"/>
            <a:ext cx="7620000" cy="914400"/>
          </a:xfrm>
          <a:prstGeom prst="rect">
            <a:avLst/>
          </a:prstGeom>
          <a:noFill/>
        </p:spPr>
        <p:txBody>
          <a:bodyPr anchor="ctr">
            <a:normAutofit/>
          </a:bodyPr>
          <a:lstStyle/>
          <a:p>
            <a:pPr fontAlgn="auto">
              <a:spcAft>
                <a:spcPts val="0"/>
              </a:spcAft>
              <a:defRPr/>
            </a:pPr>
            <a:r>
              <a:rPr lang="en-US" sz="3200" dirty="0">
                <a:solidFill>
                  <a:schemeClr val="accent6"/>
                </a:solidFill>
                <a:latin typeface="Book Antiqua" pitchFamily="18" charset="0"/>
                <a:ea typeface="+mj-ea"/>
                <a:cs typeface="+mj-cs"/>
              </a:rPr>
              <a:t>Online Tour Diary</a:t>
            </a:r>
          </a:p>
        </p:txBody>
      </p:sp>
      <p:sp>
        <p:nvSpPr>
          <p:cNvPr id="37893" name="Rectangle 11"/>
          <p:cNvSpPr>
            <a:spLocks noChangeArrowheads="1"/>
          </p:cNvSpPr>
          <p:nvPr/>
        </p:nvSpPr>
        <p:spPr bwMode="auto">
          <a:xfrm>
            <a:off x="5853113" y="6394450"/>
            <a:ext cx="2071687" cy="277813"/>
          </a:xfrm>
          <a:prstGeom prst="rect">
            <a:avLst/>
          </a:prstGeom>
          <a:noFill/>
          <a:ln w="9525">
            <a:noFill/>
            <a:miter lim="800000"/>
            <a:headEnd/>
            <a:tailEnd/>
          </a:ln>
        </p:spPr>
        <p:txBody>
          <a:bodyPr wrap="none">
            <a:spAutoFit/>
          </a:bodyPr>
          <a:lstStyle/>
          <a:p>
            <a:r>
              <a:rPr lang="en-US" sz="1200">
                <a:solidFill>
                  <a:srgbClr val="F99901"/>
                </a:solidFill>
                <a:latin typeface="Georgia" pitchFamily="18" charset="0"/>
              </a:rPr>
              <a:t>the experience is everything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6"/>
          <p:cNvSpPr>
            <a:spLocks noChangeArrowheads="1"/>
          </p:cNvSpPr>
          <p:nvPr/>
        </p:nvSpPr>
        <p:spPr bwMode="auto">
          <a:xfrm>
            <a:off x="1981199" y="1524000"/>
            <a:ext cx="5867401" cy="400050"/>
          </a:xfrm>
          <a:prstGeom prst="rect">
            <a:avLst/>
          </a:prstGeom>
          <a:noFill/>
          <a:ln w="9525">
            <a:noFill/>
            <a:miter lim="800000"/>
            <a:headEnd/>
            <a:tailEnd/>
          </a:ln>
        </p:spPr>
        <p:txBody>
          <a:bodyPr wrap="square">
            <a:spAutoFit/>
          </a:bodyPr>
          <a:lstStyle/>
          <a:p>
            <a:pPr algn="ctr"/>
            <a:r>
              <a:rPr lang="en-US" sz="2000" dirty="0">
                <a:solidFill>
                  <a:srgbClr val="26A5DF"/>
                </a:solidFill>
                <a:latin typeface="Book Antiqua" pitchFamily="18" charset="0"/>
              </a:rPr>
              <a:t>Watch this video!</a:t>
            </a:r>
          </a:p>
        </p:txBody>
      </p:sp>
      <p:sp>
        <p:nvSpPr>
          <p:cNvPr id="9" name="Title Placeholder 1"/>
          <p:cNvSpPr txBox="1">
            <a:spLocks/>
          </p:cNvSpPr>
          <p:nvPr/>
        </p:nvSpPr>
        <p:spPr>
          <a:xfrm>
            <a:off x="1981200" y="685800"/>
            <a:ext cx="5867400" cy="914400"/>
          </a:xfrm>
          <a:prstGeom prst="rect">
            <a:avLst/>
          </a:prstGeom>
          <a:noFill/>
        </p:spPr>
        <p:txBody>
          <a:bodyPr anchor="ctr">
            <a:normAutofit/>
          </a:bodyPr>
          <a:lstStyle/>
          <a:p>
            <a:pPr algn="ctr" fontAlgn="auto">
              <a:spcAft>
                <a:spcPts val="0"/>
              </a:spcAft>
              <a:defRPr/>
            </a:pPr>
            <a:r>
              <a:rPr lang="en-US" sz="3200" dirty="0">
                <a:solidFill>
                  <a:schemeClr val="accent6"/>
                </a:solidFill>
                <a:latin typeface="Book Antiqua" pitchFamily="18" charset="0"/>
                <a:ea typeface="+mj-ea"/>
                <a:cs typeface="+mj-cs"/>
              </a:rPr>
              <a:t>What’s it Like Being on Tour?</a:t>
            </a:r>
          </a:p>
        </p:txBody>
      </p:sp>
      <p:sp>
        <p:nvSpPr>
          <p:cNvPr id="38917" name="Rectangle 11"/>
          <p:cNvSpPr>
            <a:spLocks noChangeArrowheads="1"/>
          </p:cNvSpPr>
          <p:nvPr/>
        </p:nvSpPr>
        <p:spPr bwMode="auto">
          <a:xfrm>
            <a:off x="5853113" y="6394450"/>
            <a:ext cx="2071687" cy="277813"/>
          </a:xfrm>
          <a:prstGeom prst="rect">
            <a:avLst/>
          </a:prstGeom>
          <a:noFill/>
          <a:ln w="9525">
            <a:noFill/>
            <a:miter lim="800000"/>
            <a:headEnd/>
            <a:tailEnd/>
          </a:ln>
        </p:spPr>
        <p:txBody>
          <a:bodyPr wrap="none">
            <a:spAutoFit/>
          </a:bodyPr>
          <a:lstStyle/>
          <a:p>
            <a:r>
              <a:rPr lang="en-US" sz="1200">
                <a:solidFill>
                  <a:srgbClr val="F99901"/>
                </a:solidFill>
                <a:latin typeface="Georgia" pitchFamily="18" charset="0"/>
              </a:rPr>
              <a:t>the experience is everything</a:t>
            </a:r>
          </a:p>
        </p:txBody>
      </p:sp>
      <p:pic>
        <p:nvPicPr>
          <p:cNvPr id="1026" name="Picture 2">
            <a:hlinkClick r:id="rId3"/>
          </p:cNvPr>
          <p:cNvPicPr>
            <a:picLocks noChangeAspect="1" noChangeArrowheads="1"/>
          </p:cNvPicPr>
          <p:nvPr/>
        </p:nvPicPr>
        <p:blipFill>
          <a:blip r:embed="rId4" cstate="print"/>
          <a:srcRect l="25625" t="22656" r="26250" b="43750"/>
          <a:stretch>
            <a:fillRect/>
          </a:stretch>
        </p:blipFill>
        <p:spPr bwMode="auto">
          <a:xfrm>
            <a:off x="1981200" y="2057400"/>
            <a:ext cx="5867400" cy="32766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371600" y="533400"/>
            <a:ext cx="8229600" cy="914400"/>
          </a:xfrm>
          <a:prstGeom prst="rect">
            <a:avLst/>
          </a:prstGeom>
          <a:noFill/>
        </p:spPr>
        <p:txBody>
          <a:bodyPr anchor="ctr">
            <a:normAutofit/>
          </a:bodyPr>
          <a:lstStyle/>
          <a:p>
            <a:pPr fontAlgn="auto">
              <a:spcAft>
                <a:spcPts val="0"/>
              </a:spcAft>
              <a:defRPr/>
            </a:pPr>
            <a:r>
              <a:rPr lang="en-US" sz="3200" dirty="0">
                <a:solidFill>
                  <a:schemeClr val="accent6"/>
                </a:solidFill>
                <a:latin typeface="Book Antiqua" pitchFamily="18" charset="0"/>
                <a:ea typeface="+mj-ea"/>
                <a:cs typeface="+mj-cs"/>
              </a:rPr>
              <a:t>Contact Explorica</a:t>
            </a:r>
          </a:p>
        </p:txBody>
      </p:sp>
      <p:sp>
        <p:nvSpPr>
          <p:cNvPr id="39939" name="Rectangle 11"/>
          <p:cNvSpPr>
            <a:spLocks noChangeArrowheads="1"/>
          </p:cNvSpPr>
          <p:nvPr/>
        </p:nvSpPr>
        <p:spPr bwMode="auto">
          <a:xfrm>
            <a:off x="5853113" y="6394450"/>
            <a:ext cx="2071687" cy="277813"/>
          </a:xfrm>
          <a:prstGeom prst="rect">
            <a:avLst/>
          </a:prstGeom>
          <a:noFill/>
          <a:ln w="9525">
            <a:noFill/>
            <a:miter lim="800000"/>
            <a:headEnd/>
            <a:tailEnd/>
          </a:ln>
        </p:spPr>
        <p:txBody>
          <a:bodyPr wrap="none">
            <a:spAutoFit/>
          </a:bodyPr>
          <a:lstStyle/>
          <a:p>
            <a:r>
              <a:rPr lang="en-US" sz="1200">
                <a:solidFill>
                  <a:srgbClr val="F99901"/>
                </a:solidFill>
                <a:latin typeface="Georgia" pitchFamily="18" charset="0"/>
              </a:rPr>
              <a:t>the experience is everything</a:t>
            </a:r>
          </a:p>
        </p:txBody>
      </p:sp>
      <p:sp>
        <p:nvSpPr>
          <p:cNvPr id="39940" name="Content Placeholder 4"/>
          <p:cNvSpPr txBox="1">
            <a:spLocks/>
          </p:cNvSpPr>
          <p:nvPr/>
        </p:nvSpPr>
        <p:spPr bwMode="auto">
          <a:xfrm>
            <a:off x="4495800" y="1524000"/>
            <a:ext cx="5132388" cy="4510088"/>
          </a:xfrm>
          <a:prstGeom prst="rect">
            <a:avLst/>
          </a:prstGeom>
          <a:noFill/>
          <a:ln w="9525">
            <a:noFill/>
            <a:miter lim="800000"/>
            <a:headEnd/>
            <a:tailEnd/>
          </a:ln>
        </p:spPr>
        <p:txBody>
          <a:bodyPr tIns="0"/>
          <a:lstStyle/>
          <a:p>
            <a:pPr marL="255588" indent="-163513" defTabSz="457200" eaLnBrk="0" hangingPunct="0">
              <a:lnSpc>
                <a:spcPct val="90000"/>
              </a:lnSpc>
              <a:spcBef>
                <a:spcPts val="2400"/>
              </a:spcBef>
              <a:buSzPct val="115000"/>
            </a:pPr>
            <a:r>
              <a:rPr lang="en-US" sz="2200" b="1">
                <a:solidFill>
                  <a:srgbClr val="26A5DF"/>
                </a:solidFill>
                <a:latin typeface="Book Antiqua" pitchFamily="18" charset="0"/>
              </a:rPr>
              <a:t>Email</a:t>
            </a:r>
          </a:p>
          <a:p>
            <a:pPr marL="557213" lvl="1" indent="-190500" defTabSz="457200" eaLnBrk="0" hangingPunct="0">
              <a:lnSpc>
                <a:spcPct val="90000"/>
              </a:lnSpc>
              <a:spcBef>
                <a:spcPts val="600"/>
              </a:spcBef>
              <a:buClr>
                <a:srgbClr val="7F7F7F"/>
              </a:buClr>
              <a:buFont typeface="Lucida Grande"/>
              <a:buChar char="›"/>
            </a:pPr>
            <a:r>
              <a:rPr lang="en-US" sz="2200">
                <a:solidFill>
                  <a:srgbClr val="000000"/>
                </a:solidFill>
                <a:latin typeface="Book Antiqua" pitchFamily="18" charset="0"/>
                <a:hlinkClick r:id="rId2"/>
              </a:rPr>
              <a:t>info@explorica.com</a:t>
            </a:r>
            <a:endParaRPr lang="en-US" sz="2200">
              <a:solidFill>
                <a:srgbClr val="000000"/>
              </a:solidFill>
              <a:latin typeface="Book Antiqua" pitchFamily="18" charset="0"/>
            </a:endParaRPr>
          </a:p>
          <a:p>
            <a:pPr marL="255588" indent="-163513" defTabSz="457200" eaLnBrk="0" hangingPunct="0">
              <a:lnSpc>
                <a:spcPct val="90000"/>
              </a:lnSpc>
              <a:spcBef>
                <a:spcPts val="2400"/>
              </a:spcBef>
              <a:buSzPct val="115000"/>
            </a:pPr>
            <a:r>
              <a:rPr lang="en-US" sz="2200" b="1">
                <a:solidFill>
                  <a:srgbClr val="26A5DF"/>
                </a:solidFill>
                <a:latin typeface="Book Antiqua" pitchFamily="18" charset="0"/>
              </a:rPr>
              <a:t>Mail</a:t>
            </a:r>
          </a:p>
          <a:p>
            <a:pPr marL="557213" lvl="1" indent="-190500" defTabSz="457200" eaLnBrk="0" hangingPunct="0">
              <a:lnSpc>
                <a:spcPct val="90000"/>
              </a:lnSpc>
              <a:spcBef>
                <a:spcPts val="600"/>
              </a:spcBef>
              <a:buClr>
                <a:srgbClr val="7F7F7F"/>
              </a:buClr>
              <a:buFont typeface="Lucida Grande"/>
              <a:buChar char="›"/>
            </a:pPr>
            <a:r>
              <a:rPr lang="en-US" sz="2200">
                <a:solidFill>
                  <a:srgbClr val="000000"/>
                </a:solidFill>
                <a:latin typeface="Book Antiqua" pitchFamily="18" charset="0"/>
              </a:rPr>
              <a:t>Explorica, Inc.</a:t>
            </a:r>
            <a:br>
              <a:rPr lang="en-US" sz="2200">
                <a:solidFill>
                  <a:srgbClr val="000000"/>
                </a:solidFill>
                <a:latin typeface="Book Antiqua" pitchFamily="18" charset="0"/>
              </a:rPr>
            </a:br>
            <a:r>
              <a:rPr lang="en-US" sz="2200">
                <a:solidFill>
                  <a:srgbClr val="000000"/>
                </a:solidFill>
                <a:latin typeface="Book Antiqua" pitchFamily="18" charset="0"/>
              </a:rPr>
              <a:t>145 Tremont St., Fl. 6</a:t>
            </a:r>
            <a:br>
              <a:rPr lang="en-US" sz="2200">
                <a:solidFill>
                  <a:srgbClr val="000000"/>
                </a:solidFill>
                <a:latin typeface="Book Antiqua" pitchFamily="18" charset="0"/>
              </a:rPr>
            </a:br>
            <a:r>
              <a:rPr lang="en-US" sz="2200">
                <a:solidFill>
                  <a:srgbClr val="000000"/>
                </a:solidFill>
                <a:latin typeface="Book Antiqua" pitchFamily="18" charset="0"/>
              </a:rPr>
              <a:t>Boston, MA 02111</a:t>
            </a:r>
          </a:p>
          <a:p>
            <a:pPr marL="255588" indent="-163513" defTabSz="457200" eaLnBrk="0" hangingPunct="0">
              <a:lnSpc>
                <a:spcPct val="90000"/>
              </a:lnSpc>
              <a:spcBef>
                <a:spcPts val="2400"/>
              </a:spcBef>
              <a:buSzPct val="115000"/>
            </a:pPr>
            <a:r>
              <a:rPr lang="en-US" sz="2200" b="1">
                <a:solidFill>
                  <a:srgbClr val="26A5DF"/>
                </a:solidFill>
                <a:latin typeface="Book Antiqua" pitchFamily="18" charset="0"/>
              </a:rPr>
              <a:t>Fax</a:t>
            </a:r>
          </a:p>
          <a:p>
            <a:pPr marL="557213" lvl="1" indent="-190500" defTabSz="457200" eaLnBrk="0" hangingPunct="0">
              <a:lnSpc>
                <a:spcPct val="90000"/>
              </a:lnSpc>
              <a:spcBef>
                <a:spcPts val="600"/>
              </a:spcBef>
              <a:buClr>
                <a:srgbClr val="7F7F7F"/>
              </a:buClr>
              <a:buFont typeface="Lucida Grande"/>
              <a:buChar char="›"/>
            </a:pPr>
            <a:r>
              <a:rPr lang="en-US" sz="2200">
                <a:solidFill>
                  <a:srgbClr val="000000"/>
                </a:solidFill>
                <a:latin typeface="Book Antiqua" pitchFamily="18" charset="0"/>
              </a:rPr>
              <a:t>1.888.310.7088</a:t>
            </a:r>
          </a:p>
          <a:p>
            <a:pPr marL="255588" indent="-163513" defTabSz="457200" eaLnBrk="0" hangingPunct="0">
              <a:lnSpc>
                <a:spcPct val="90000"/>
              </a:lnSpc>
              <a:spcBef>
                <a:spcPts val="2400"/>
              </a:spcBef>
              <a:buSzPct val="115000"/>
            </a:pPr>
            <a:r>
              <a:rPr lang="en-US" sz="2200" b="1">
                <a:solidFill>
                  <a:srgbClr val="26A5DF"/>
                </a:solidFill>
                <a:latin typeface="Book Antiqua" pitchFamily="18" charset="0"/>
              </a:rPr>
              <a:t>Phone</a:t>
            </a:r>
          </a:p>
          <a:p>
            <a:pPr marL="557213" lvl="1" indent="-190500" defTabSz="457200" eaLnBrk="0" hangingPunct="0">
              <a:lnSpc>
                <a:spcPct val="90000"/>
              </a:lnSpc>
              <a:spcBef>
                <a:spcPts val="600"/>
              </a:spcBef>
              <a:buClr>
                <a:srgbClr val="7F7F7F"/>
              </a:buClr>
              <a:buFont typeface="Lucida Grande"/>
              <a:buChar char="›"/>
            </a:pPr>
            <a:r>
              <a:rPr lang="en-US" sz="2200">
                <a:solidFill>
                  <a:srgbClr val="000000"/>
                </a:solidFill>
                <a:latin typeface="Book Antiqua" pitchFamily="18" charset="0"/>
              </a:rPr>
              <a:t>1.888.310.7121</a:t>
            </a:r>
          </a:p>
        </p:txBody>
      </p:sp>
      <p:pic>
        <p:nvPicPr>
          <p:cNvPr id="2050" name="Picture 2" descr="http://www.miamibeach411.com/ee/images/uploads/JLL_New_York_empire_state_building.JPG"/>
          <p:cNvPicPr>
            <a:picLocks noChangeAspect="1" noChangeArrowheads="1"/>
          </p:cNvPicPr>
          <p:nvPr/>
        </p:nvPicPr>
        <p:blipFill>
          <a:blip r:embed="rId3" cstate="print"/>
          <a:srcRect/>
          <a:stretch>
            <a:fillRect/>
          </a:stretch>
        </p:blipFill>
        <p:spPr bwMode="auto">
          <a:xfrm>
            <a:off x="1600200" y="1676400"/>
            <a:ext cx="2590800" cy="3657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6211888"/>
            <a:ext cx="9144000" cy="646112"/>
          </a:xfrm>
          <a:prstGeom prst="rect">
            <a:avLst/>
          </a:prstGeom>
          <a:solidFill>
            <a:schemeClr val="accent6">
              <a:lumMod val="60000"/>
              <a:lumOff val="40000"/>
              <a:alpha val="36000"/>
            </a:schemeClr>
          </a:solidFill>
        </p:spPr>
        <p:txBody>
          <a:bodyPr>
            <a:spAutoFit/>
          </a:bodyPr>
          <a:lstStyle/>
          <a:p>
            <a:pPr algn="ctr">
              <a:defRPr/>
            </a:pPr>
            <a:r>
              <a:rPr lang="en-US" sz="3600" dirty="0">
                <a:solidFill>
                  <a:schemeClr val="tx2">
                    <a:lumMod val="50000"/>
                  </a:schemeClr>
                </a:solidFill>
                <a:latin typeface="Georgia" pitchFamily="18" charset="0"/>
                <a:cs typeface="Aharoni" pitchFamily="2" charset="-79"/>
              </a:rPr>
              <a:t>Questions?</a:t>
            </a:r>
            <a:endParaRPr lang="en-US" sz="2400" dirty="0">
              <a:solidFill>
                <a:schemeClr val="tx2">
                  <a:lumMod val="50000"/>
                </a:schemeClr>
              </a:solidFill>
              <a:latin typeface="Georgia" pitchFamily="18" charset="0"/>
              <a:cs typeface="Aharoni"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Placeholder 1"/>
          <p:cNvSpPr txBox="1">
            <a:spLocks/>
          </p:cNvSpPr>
          <p:nvPr/>
        </p:nvSpPr>
        <p:spPr>
          <a:xfrm>
            <a:off x="1295400" y="685800"/>
            <a:ext cx="8229600" cy="914400"/>
          </a:xfrm>
          <a:prstGeom prst="rect">
            <a:avLst/>
          </a:prstGeom>
          <a:noFill/>
        </p:spPr>
        <p:txBody>
          <a:bodyPr anchor="ctr">
            <a:normAutofit/>
          </a:bodyPr>
          <a:lstStyle/>
          <a:p>
            <a:pPr fontAlgn="auto">
              <a:spcAft>
                <a:spcPts val="0"/>
              </a:spcAft>
              <a:defRPr/>
            </a:pPr>
            <a:r>
              <a:rPr lang="en-US" sz="3200" dirty="0">
                <a:solidFill>
                  <a:schemeClr val="accent6"/>
                </a:solidFill>
                <a:latin typeface="Book Antiqua" pitchFamily="18" charset="0"/>
                <a:ea typeface="+mj-ea"/>
              </a:rPr>
              <a:t>Why Do I Travel? </a:t>
            </a:r>
          </a:p>
        </p:txBody>
      </p:sp>
      <p:sp>
        <p:nvSpPr>
          <p:cNvPr id="7" name="Rectangle 6"/>
          <p:cNvSpPr/>
          <p:nvPr/>
        </p:nvSpPr>
        <p:spPr>
          <a:xfrm>
            <a:off x="1447800" y="1752600"/>
            <a:ext cx="2971800" cy="3124200"/>
          </a:xfrm>
          <a:prstGeom prst="rect">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581" name="TextBox 7"/>
          <p:cNvSpPr txBox="1">
            <a:spLocks noChangeArrowheads="1"/>
          </p:cNvSpPr>
          <p:nvPr/>
        </p:nvSpPr>
        <p:spPr bwMode="auto">
          <a:xfrm>
            <a:off x="1524000" y="2743200"/>
            <a:ext cx="2819400" cy="369888"/>
          </a:xfrm>
          <a:prstGeom prst="rect">
            <a:avLst/>
          </a:prstGeom>
          <a:noFill/>
          <a:ln w="9525">
            <a:noFill/>
            <a:miter lim="800000"/>
            <a:headEnd/>
            <a:tailEnd/>
          </a:ln>
        </p:spPr>
        <p:txBody>
          <a:bodyPr>
            <a:spAutoFit/>
          </a:bodyPr>
          <a:lstStyle/>
          <a:p>
            <a:pPr algn="ctr"/>
            <a:r>
              <a:rPr lang="en-US">
                <a:solidFill>
                  <a:schemeClr val="bg1"/>
                </a:solidFill>
                <a:latin typeface="Book Antiqua" pitchFamily="18" charset="0"/>
              </a:rPr>
              <a:t>Insert Photo of Yourself</a:t>
            </a:r>
          </a:p>
        </p:txBody>
      </p:sp>
      <p:sp>
        <p:nvSpPr>
          <p:cNvPr id="24582" name="Rectangle 11"/>
          <p:cNvSpPr>
            <a:spLocks noChangeArrowheads="1"/>
          </p:cNvSpPr>
          <p:nvPr/>
        </p:nvSpPr>
        <p:spPr bwMode="auto">
          <a:xfrm>
            <a:off x="5853113" y="6394450"/>
            <a:ext cx="2071687" cy="277813"/>
          </a:xfrm>
          <a:prstGeom prst="rect">
            <a:avLst/>
          </a:prstGeom>
          <a:noFill/>
          <a:ln w="9525">
            <a:noFill/>
            <a:miter lim="800000"/>
            <a:headEnd/>
            <a:tailEnd/>
          </a:ln>
        </p:spPr>
        <p:txBody>
          <a:bodyPr wrap="none">
            <a:spAutoFit/>
          </a:bodyPr>
          <a:lstStyle/>
          <a:p>
            <a:r>
              <a:rPr lang="en-US" sz="1200">
                <a:solidFill>
                  <a:srgbClr val="F99901"/>
                </a:solidFill>
                <a:latin typeface="Georgia" pitchFamily="18" charset="0"/>
              </a:rPr>
              <a:t>the experience is everything</a:t>
            </a:r>
          </a:p>
        </p:txBody>
      </p:sp>
      <p:sp>
        <p:nvSpPr>
          <p:cNvPr id="8" name="Content Placeholder 6">
            <a:extLst>
              <a:ext uri="{FF2B5EF4-FFF2-40B4-BE49-F238E27FC236}">
                <a16:creationId xmlns:a16="http://schemas.microsoft.com/office/drawing/2014/main" xmlns="" id="{B662B293-20CD-4EDA-ABEB-4E69DE9F04BD}"/>
              </a:ext>
            </a:extLst>
          </p:cNvPr>
          <p:cNvSpPr txBox="1">
            <a:spLocks/>
          </p:cNvSpPr>
          <p:nvPr/>
        </p:nvSpPr>
        <p:spPr>
          <a:xfrm>
            <a:off x="4724400" y="1447800"/>
            <a:ext cx="3468688" cy="2141538"/>
          </a:xfrm>
          <a:prstGeom prst="rect">
            <a:avLst/>
          </a:prstGeom>
        </p:spPr>
        <p:txBody>
          <a:bodyPr anchor="ctr"/>
          <a:lstStyle/>
          <a:p>
            <a:pPr>
              <a:defRPr/>
            </a:pPr>
            <a:r>
              <a:rPr lang="en-US" sz="2400" dirty="0">
                <a:solidFill>
                  <a:srgbClr val="26A5DF"/>
                </a:solidFill>
                <a:latin typeface="Book Antiqua" pitchFamily="18" charset="0"/>
                <a:cs typeface="Arial" charset="0"/>
              </a:rPr>
              <a:t>        About Mr. Hicks</a:t>
            </a:r>
          </a:p>
          <a:p>
            <a:pPr lvl="1">
              <a:buFont typeface="Arial" pitchFamily="34" charset="0"/>
              <a:buChar char="•"/>
              <a:defRPr/>
            </a:pPr>
            <a:r>
              <a:rPr lang="en-US" sz="1600" dirty="0">
                <a:latin typeface="Book Antiqua" pitchFamily="18" charset="0"/>
                <a:cs typeface="Arial" charset="0"/>
              </a:rPr>
              <a:t>{insert photo &amp; bio}</a:t>
            </a:r>
          </a:p>
          <a:p>
            <a:pPr lvl="1">
              <a:buFont typeface="Arial" pitchFamily="34" charset="0"/>
              <a:buChar char="•"/>
              <a:defRPr/>
            </a:pPr>
            <a:r>
              <a:rPr lang="en-US" sz="1600" dirty="0">
                <a:latin typeface="Book Antiqua" pitchFamily="18" charset="0"/>
                <a:cs typeface="Arial" charset="0"/>
              </a:rPr>
              <a:t> Why I chose this tour</a:t>
            </a:r>
          </a:p>
          <a:p>
            <a:pPr>
              <a:defRPr/>
            </a:pPr>
            <a:endParaRPr lang="en-US" sz="1200" dirty="0">
              <a:solidFill>
                <a:schemeClr val="tx1">
                  <a:tint val="75000"/>
                </a:schemeClr>
              </a:solidFill>
              <a:latin typeface="Arial" charset="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11"/>
          <p:cNvSpPr>
            <a:spLocks noChangeArrowheads="1"/>
          </p:cNvSpPr>
          <p:nvPr/>
        </p:nvSpPr>
        <p:spPr bwMode="auto">
          <a:xfrm>
            <a:off x="5853113" y="6394450"/>
            <a:ext cx="2071687" cy="277813"/>
          </a:xfrm>
          <a:prstGeom prst="rect">
            <a:avLst/>
          </a:prstGeom>
          <a:noFill/>
          <a:ln w="9525">
            <a:noFill/>
            <a:miter lim="800000"/>
            <a:headEnd/>
            <a:tailEnd/>
          </a:ln>
        </p:spPr>
        <p:txBody>
          <a:bodyPr wrap="none">
            <a:spAutoFit/>
          </a:bodyPr>
          <a:lstStyle/>
          <a:p>
            <a:r>
              <a:rPr lang="en-US" sz="1200">
                <a:solidFill>
                  <a:srgbClr val="F99901"/>
                </a:solidFill>
                <a:latin typeface="Georgia" pitchFamily="18" charset="0"/>
              </a:rPr>
              <a:t>the experience is everything</a:t>
            </a:r>
          </a:p>
        </p:txBody>
      </p:sp>
      <p:sp>
        <p:nvSpPr>
          <p:cNvPr id="6" name="Title Placeholder 1"/>
          <p:cNvSpPr txBox="1">
            <a:spLocks/>
          </p:cNvSpPr>
          <p:nvPr/>
        </p:nvSpPr>
        <p:spPr>
          <a:xfrm>
            <a:off x="1295400" y="685800"/>
            <a:ext cx="8229600" cy="914400"/>
          </a:xfrm>
          <a:prstGeom prst="rect">
            <a:avLst/>
          </a:prstGeom>
          <a:noFill/>
        </p:spPr>
        <p:txBody>
          <a:bodyPr anchor="ctr">
            <a:normAutofit/>
          </a:bodyPr>
          <a:lstStyle/>
          <a:p>
            <a:pPr fontAlgn="auto">
              <a:spcAft>
                <a:spcPts val="0"/>
              </a:spcAft>
              <a:defRPr/>
            </a:pPr>
            <a:r>
              <a:rPr lang="en-US" sz="3200" dirty="0">
                <a:solidFill>
                  <a:schemeClr val="accent6"/>
                </a:solidFill>
                <a:latin typeface="Book Antiqua" pitchFamily="18" charset="0"/>
                <a:ea typeface="+mj-ea"/>
              </a:rPr>
              <a:t>Why Should You Travel? </a:t>
            </a:r>
          </a:p>
        </p:txBody>
      </p:sp>
      <p:sp>
        <p:nvSpPr>
          <p:cNvPr id="8" name="Content Placeholder 8"/>
          <p:cNvSpPr txBox="1">
            <a:spLocks/>
          </p:cNvSpPr>
          <p:nvPr/>
        </p:nvSpPr>
        <p:spPr>
          <a:xfrm>
            <a:off x="3733800" y="1905000"/>
            <a:ext cx="5257800" cy="3352800"/>
          </a:xfrm>
          <a:prstGeom prst="rect">
            <a:avLst/>
          </a:prstGeom>
        </p:spPr>
        <p:txBody>
          <a:bodyPr anchor="ctr">
            <a:normAutofit lnSpcReduction="10000"/>
          </a:bodyPr>
          <a:lstStyle/>
          <a:p>
            <a:pPr lvl="1" algn="ctr">
              <a:defRPr/>
            </a:pPr>
            <a:r>
              <a:rPr lang="en-US" sz="2000" b="1" dirty="0">
                <a:solidFill>
                  <a:srgbClr val="26A5DF"/>
                </a:solidFill>
                <a:latin typeface="Book Antiqua" pitchFamily="18" charset="0"/>
                <a:cs typeface="Arial" charset="0"/>
              </a:rPr>
              <a:t>The Experience is Everything</a:t>
            </a:r>
          </a:p>
          <a:p>
            <a:pPr lvl="1">
              <a:buFont typeface="Arial" pitchFamily="34" charset="0"/>
              <a:buChar char="•"/>
              <a:defRPr/>
            </a:pPr>
            <a:endParaRPr lang="en-US" dirty="0">
              <a:latin typeface="Book Antiqua" pitchFamily="18" charset="0"/>
              <a:cs typeface="Verdana" pitchFamily="34" charset="0"/>
            </a:endParaRPr>
          </a:p>
          <a:p>
            <a:pPr marL="640080" lvl="1" indent="-274320" algn="ctr" fontAlgn="auto">
              <a:spcAft>
                <a:spcPts val="0"/>
              </a:spcAft>
              <a:defRPr/>
            </a:pPr>
            <a:r>
              <a:rPr lang="en-US" dirty="0">
                <a:latin typeface="Book Antiqua" pitchFamily="18" charset="0"/>
                <a:cs typeface="Georgia" charset="0"/>
              </a:rPr>
              <a:t>Educational travel is a vital part of a</a:t>
            </a:r>
          </a:p>
          <a:p>
            <a:pPr marL="640080" lvl="1" indent="-274320" algn="ctr" fontAlgn="auto">
              <a:spcAft>
                <a:spcPts val="0"/>
              </a:spcAft>
              <a:defRPr/>
            </a:pPr>
            <a:r>
              <a:rPr lang="en-US" dirty="0">
                <a:latin typeface="Book Antiqua" pitchFamily="18" charset="0"/>
                <a:cs typeface="Georgia" charset="0"/>
              </a:rPr>
              <a:t>complete education. It expands views,</a:t>
            </a:r>
          </a:p>
          <a:p>
            <a:pPr marL="640080" lvl="1" indent="-274320" algn="ctr" fontAlgn="auto">
              <a:spcAft>
                <a:spcPts val="0"/>
              </a:spcAft>
              <a:defRPr/>
            </a:pPr>
            <a:r>
              <a:rPr lang="en-US" dirty="0">
                <a:latin typeface="Book Antiqua" pitchFamily="18" charset="0"/>
                <a:cs typeface="Georgia" charset="0"/>
              </a:rPr>
              <a:t>promotes understanding, and provides</a:t>
            </a:r>
          </a:p>
          <a:p>
            <a:pPr marL="640080" lvl="1" indent="-274320" algn="ctr" fontAlgn="auto">
              <a:spcAft>
                <a:spcPts val="0"/>
              </a:spcAft>
              <a:defRPr/>
            </a:pPr>
            <a:r>
              <a:rPr lang="en-US" dirty="0">
                <a:latin typeface="Book Antiqua" pitchFamily="18" charset="0"/>
                <a:cs typeface="Georgia" charset="0"/>
              </a:rPr>
              <a:t>first-hand experiences of classroom</a:t>
            </a:r>
          </a:p>
          <a:p>
            <a:pPr marL="640080" lvl="1" indent="-274320" algn="ctr" fontAlgn="auto">
              <a:spcAft>
                <a:spcPts val="0"/>
              </a:spcAft>
              <a:defRPr/>
            </a:pPr>
            <a:r>
              <a:rPr lang="en-US" dirty="0">
                <a:latin typeface="Book Antiqua" pitchFamily="18" charset="0"/>
                <a:cs typeface="Georgia" charset="0"/>
              </a:rPr>
              <a:t>lessons.</a:t>
            </a:r>
          </a:p>
          <a:p>
            <a:pPr marL="640080" lvl="1" indent="-274320" algn="ctr" fontAlgn="auto">
              <a:spcAft>
                <a:spcPts val="0"/>
              </a:spcAft>
              <a:defRPr/>
            </a:pPr>
            <a:endParaRPr lang="en-US" dirty="0">
              <a:latin typeface="Book Antiqua" pitchFamily="18" charset="0"/>
              <a:cs typeface="Georgia" charset="0"/>
            </a:endParaRPr>
          </a:p>
          <a:p>
            <a:pPr marL="640080" lvl="1" indent="-274320" algn="ctr" fontAlgn="auto">
              <a:spcAft>
                <a:spcPts val="0"/>
              </a:spcAft>
              <a:defRPr/>
            </a:pPr>
            <a:r>
              <a:rPr lang="en-US" dirty="0">
                <a:latin typeface="Book Antiqua" pitchFamily="18" charset="0"/>
                <a:cs typeface="Georgia" charset="0"/>
              </a:rPr>
              <a:t>The majority of individuals that participated</a:t>
            </a:r>
          </a:p>
          <a:p>
            <a:pPr marL="640080" lvl="1" indent="-274320" algn="ctr" fontAlgn="auto">
              <a:spcAft>
                <a:spcPts val="0"/>
              </a:spcAft>
              <a:defRPr/>
            </a:pPr>
            <a:r>
              <a:rPr lang="en-US" dirty="0">
                <a:latin typeface="Book Antiqua" pitchFamily="18" charset="0"/>
                <a:cs typeface="Georgia" charset="0"/>
              </a:rPr>
              <a:t>in youth travel directly credit their travel</a:t>
            </a:r>
          </a:p>
          <a:p>
            <a:pPr marL="640080" lvl="1" indent="-274320" algn="ctr" fontAlgn="auto">
              <a:spcAft>
                <a:spcPts val="0"/>
              </a:spcAft>
              <a:defRPr/>
            </a:pPr>
            <a:r>
              <a:rPr lang="en-US" dirty="0">
                <a:latin typeface="Book Antiqua" pitchFamily="18" charset="0"/>
                <a:cs typeface="Georgia" charset="0"/>
              </a:rPr>
              <a:t>experiences as positively impacting their</a:t>
            </a:r>
          </a:p>
          <a:p>
            <a:pPr marL="640080" lvl="1" indent="-274320" algn="ctr" fontAlgn="auto">
              <a:spcAft>
                <a:spcPts val="0"/>
              </a:spcAft>
              <a:defRPr/>
            </a:pPr>
            <a:r>
              <a:rPr lang="en-US" dirty="0">
                <a:latin typeface="Book Antiqua" pitchFamily="18" charset="0"/>
                <a:cs typeface="Georgia" charset="0"/>
              </a:rPr>
              <a:t>education and career.</a:t>
            </a:r>
          </a:p>
          <a:p>
            <a:pPr marL="640080" lvl="1" indent="-274320" fontAlgn="auto">
              <a:spcAft>
                <a:spcPts val="0"/>
              </a:spcAft>
              <a:defRPr/>
            </a:pPr>
            <a:endParaRPr lang="en-US" dirty="0">
              <a:latin typeface="Verdana" pitchFamily="34" charset="0"/>
              <a:cs typeface="Verdana" pitchFamily="34" charset="0"/>
            </a:endParaRPr>
          </a:p>
        </p:txBody>
      </p:sp>
      <p:pic>
        <p:nvPicPr>
          <p:cNvPr id="9" name="Picture 4" descr="http://upload.wikimedia.org/wikipedia/commons/f/f7/Strawberry_Fields_Memorial.jpg"/>
          <p:cNvPicPr>
            <a:picLocks noChangeAspect="1" noChangeArrowheads="1"/>
          </p:cNvPicPr>
          <p:nvPr/>
        </p:nvPicPr>
        <p:blipFill>
          <a:blip r:embed="rId2" cstate="print"/>
          <a:srcRect l="6996" r="4368"/>
          <a:stretch>
            <a:fillRect/>
          </a:stretch>
        </p:blipFill>
        <p:spPr bwMode="auto">
          <a:xfrm>
            <a:off x="1219200" y="2133600"/>
            <a:ext cx="2667000" cy="2590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8"/>
          <p:cNvSpPr txBox="1">
            <a:spLocks/>
          </p:cNvSpPr>
          <p:nvPr/>
        </p:nvSpPr>
        <p:spPr bwMode="auto">
          <a:xfrm>
            <a:off x="1524000" y="1143000"/>
            <a:ext cx="3161885" cy="457200"/>
          </a:xfrm>
          <a:prstGeom prst="rect">
            <a:avLst/>
          </a:prstGeom>
          <a:noFill/>
          <a:ln w="9525">
            <a:noFill/>
            <a:miter lim="800000"/>
            <a:headEnd/>
            <a:tailEnd/>
          </a:ln>
        </p:spPr>
        <p:txBody>
          <a:bodyPr/>
          <a:lstStyle/>
          <a:p>
            <a:pPr marL="342900" indent="-342900" algn="ctr" eaLnBrk="0" hangingPunct="0"/>
            <a:r>
              <a:rPr lang="en-US" b="1" dirty="0">
                <a:solidFill>
                  <a:srgbClr val="26A5DF"/>
                </a:solidFill>
                <a:latin typeface="Book Antiqua" pitchFamily="18" charset="0"/>
              </a:rPr>
              <a:t>Grand Central Station</a:t>
            </a:r>
          </a:p>
        </p:txBody>
      </p:sp>
      <p:sp>
        <p:nvSpPr>
          <p:cNvPr id="26627" name="Text Placeholder 9"/>
          <p:cNvSpPr txBox="1">
            <a:spLocks/>
          </p:cNvSpPr>
          <p:nvPr/>
        </p:nvSpPr>
        <p:spPr bwMode="auto">
          <a:xfrm>
            <a:off x="4912263" y="1143000"/>
            <a:ext cx="3161889" cy="457200"/>
          </a:xfrm>
          <a:prstGeom prst="rect">
            <a:avLst/>
          </a:prstGeom>
          <a:noFill/>
          <a:ln w="9525">
            <a:noFill/>
            <a:miter lim="800000"/>
            <a:headEnd/>
            <a:tailEnd/>
          </a:ln>
        </p:spPr>
        <p:txBody>
          <a:bodyPr/>
          <a:lstStyle/>
          <a:p>
            <a:pPr marL="342900" indent="-342900" algn="ctr" eaLnBrk="0" hangingPunct="0"/>
            <a:r>
              <a:rPr lang="en-US" b="1" dirty="0">
                <a:solidFill>
                  <a:srgbClr val="26A5DF"/>
                </a:solidFill>
                <a:latin typeface="Book Antiqua" pitchFamily="18" charset="0"/>
              </a:rPr>
              <a:t>Radio City Music Hall </a:t>
            </a:r>
          </a:p>
        </p:txBody>
      </p:sp>
      <p:sp>
        <p:nvSpPr>
          <p:cNvPr id="26628" name="Text Placeholder 8"/>
          <p:cNvSpPr txBox="1">
            <a:spLocks/>
          </p:cNvSpPr>
          <p:nvPr/>
        </p:nvSpPr>
        <p:spPr bwMode="auto">
          <a:xfrm>
            <a:off x="1523999" y="3657600"/>
            <a:ext cx="3161886" cy="457200"/>
          </a:xfrm>
          <a:prstGeom prst="rect">
            <a:avLst/>
          </a:prstGeom>
          <a:noFill/>
          <a:ln w="9525">
            <a:noFill/>
            <a:miter lim="800000"/>
            <a:headEnd/>
            <a:tailEnd/>
          </a:ln>
        </p:spPr>
        <p:txBody>
          <a:bodyPr/>
          <a:lstStyle/>
          <a:p>
            <a:pPr marL="342900" indent="-342900" algn="ctr" eaLnBrk="0" hangingPunct="0"/>
            <a:r>
              <a:rPr lang="en-US" b="1" dirty="0">
                <a:solidFill>
                  <a:srgbClr val="26A5DF"/>
                </a:solidFill>
                <a:latin typeface="Book Antiqua" pitchFamily="18" charset="0"/>
              </a:rPr>
              <a:t>Broadway Show</a:t>
            </a:r>
          </a:p>
        </p:txBody>
      </p:sp>
      <p:sp>
        <p:nvSpPr>
          <p:cNvPr id="26629" name="Text Placeholder 8"/>
          <p:cNvSpPr txBox="1">
            <a:spLocks/>
          </p:cNvSpPr>
          <p:nvPr/>
        </p:nvSpPr>
        <p:spPr bwMode="auto">
          <a:xfrm>
            <a:off x="4912263" y="3657600"/>
            <a:ext cx="3161889" cy="457200"/>
          </a:xfrm>
          <a:prstGeom prst="rect">
            <a:avLst/>
          </a:prstGeom>
          <a:noFill/>
          <a:ln w="9525">
            <a:noFill/>
            <a:miter lim="800000"/>
            <a:headEnd/>
            <a:tailEnd/>
          </a:ln>
        </p:spPr>
        <p:txBody>
          <a:bodyPr/>
          <a:lstStyle/>
          <a:p>
            <a:pPr marL="342900" indent="-342900" algn="ctr" eaLnBrk="0" hangingPunct="0"/>
            <a:r>
              <a:rPr lang="en-US" b="1" dirty="0">
                <a:solidFill>
                  <a:srgbClr val="26A5DF"/>
                </a:solidFill>
                <a:latin typeface="Book Antiqua" pitchFamily="18" charset="0"/>
              </a:rPr>
              <a:t>Central Park</a:t>
            </a:r>
          </a:p>
        </p:txBody>
      </p:sp>
      <p:sp>
        <p:nvSpPr>
          <p:cNvPr id="13" name="Title Placeholder 1"/>
          <p:cNvSpPr txBox="1">
            <a:spLocks/>
          </p:cNvSpPr>
          <p:nvPr/>
        </p:nvSpPr>
        <p:spPr>
          <a:xfrm>
            <a:off x="1524000" y="381000"/>
            <a:ext cx="8229600" cy="914400"/>
          </a:xfrm>
          <a:prstGeom prst="rect">
            <a:avLst/>
          </a:prstGeom>
          <a:noFill/>
        </p:spPr>
        <p:txBody>
          <a:bodyPr anchor="ctr">
            <a:normAutofit/>
          </a:bodyPr>
          <a:lstStyle/>
          <a:p>
            <a:pPr fontAlgn="auto">
              <a:spcAft>
                <a:spcPts val="0"/>
              </a:spcAft>
              <a:defRPr/>
            </a:pPr>
            <a:r>
              <a:rPr lang="en-US" sz="3200" dirty="0">
                <a:solidFill>
                  <a:schemeClr val="accent6"/>
                </a:solidFill>
                <a:latin typeface="Book Antiqua" pitchFamily="18" charset="0"/>
                <a:ea typeface="+mj-ea"/>
                <a:cs typeface="+mj-cs"/>
              </a:rPr>
              <a:t>Highlights of What We’ll See</a:t>
            </a:r>
          </a:p>
        </p:txBody>
      </p:sp>
      <p:pic>
        <p:nvPicPr>
          <p:cNvPr id="22530" name="Picture 2" descr="http://www.teammarcopolo.com/blog/wp-content/uploads/2012/01/The-Grand-Central-Station.jpg"/>
          <p:cNvPicPr>
            <a:picLocks noChangeArrowheads="1"/>
          </p:cNvPicPr>
          <p:nvPr/>
        </p:nvPicPr>
        <p:blipFill>
          <a:blip r:embed="rId2" cstate="print"/>
          <a:srcRect l="4696" r="3079"/>
          <a:stretch>
            <a:fillRect/>
          </a:stretch>
        </p:blipFill>
        <p:spPr bwMode="auto">
          <a:xfrm>
            <a:off x="1524000" y="1520952"/>
            <a:ext cx="3161886" cy="2060448"/>
          </a:xfrm>
          <a:prstGeom prst="rect">
            <a:avLst/>
          </a:prstGeom>
          <a:ln>
            <a:noFill/>
          </a:ln>
          <a:effectLst>
            <a:outerShdw blurRad="292100" dist="139700" dir="2700000" algn="tl" rotWithShape="0">
              <a:srgbClr val="333333">
                <a:alpha val="65000"/>
              </a:srgbClr>
            </a:outerShdw>
          </a:effectLst>
        </p:spPr>
      </p:pic>
      <p:pic>
        <p:nvPicPr>
          <p:cNvPr id="12" name="Picture 2" descr="http://www.etraveltrips.com/blog/wp-content/uploads/2011/12/Empire_State_Building_New-York.jpg"/>
          <p:cNvPicPr>
            <a:picLocks noChangeArrowheads="1"/>
          </p:cNvPicPr>
          <p:nvPr/>
        </p:nvPicPr>
        <p:blipFill>
          <a:blip r:embed="rId3" cstate="print"/>
          <a:stretch>
            <a:fillRect/>
          </a:stretch>
        </p:blipFill>
        <p:spPr bwMode="auto">
          <a:xfrm>
            <a:off x="4912264" y="1520952"/>
            <a:ext cx="3161888" cy="2060448"/>
          </a:xfrm>
          <a:prstGeom prst="rect">
            <a:avLst/>
          </a:prstGeom>
          <a:ln>
            <a:noFill/>
          </a:ln>
          <a:effectLst>
            <a:outerShdw blurRad="292100" dist="139700" dir="2700000" algn="tl" rotWithShape="0">
              <a:srgbClr val="333333">
                <a:alpha val="65000"/>
              </a:srgbClr>
            </a:outerShdw>
          </a:effectLst>
        </p:spPr>
      </p:pic>
      <p:pic>
        <p:nvPicPr>
          <p:cNvPr id="26633" name="Picture 10" descr="temple of poseidon.jpg"/>
          <p:cNvPicPr>
            <a:picLocks/>
          </p:cNvPicPr>
          <p:nvPr/>
        </p:nvPicPr>
        <p:blipFill>
          <a:blip r:embed="rId4" cstate="print"/>
          <a:srcRect l="1413" t="2083" r="3385" b="7767"/>
          <a:stretch>
            <a:fillRect/>
          </a:stretch>
        </p:blipFill>
        <p:spPr bwMode="auto">
          <a:xfrm>
            <a:off x="4912264" y="4035552"/>
            <a:ext cx="3161888" cy="2060448"/>
          </a:xfrm>
          <a:prstGeom prst="rect">
            <a:avLst/>
          </a:prstGeom>
          <a:ln>
            <a:noFill/>
          </a:ln>
          <a:effectLst>
            <a:outerShdw blurRad="292100" dist="139700" dir="2700000" algn="tl" rotWithShape="0">
              <a:srgbClr val="333333">
                <a:alpha val="65000"/>
              </a:srgbClr>
            </a:outerShdw>
          </a:effectLst>
        </p:spPr>
      </p:pic>
      <p:pic>
        <p:nvPicPr>
          <p:cNvPr id="22532" name="Picture 4" descr="http://www.queenbeetickets.com/content/uploaded/broadway.jpg"/>
          <p:cNvPicPr>
            <a:picLocks noChangeArrowheads="1"/>
          </p:cNvPicPr>
          <p:nvPr/>
        </p:nvPicPr>
        <p:blipFill>
          <a:blip r:embed="rId5" cstate="print"/>
          <a:stretch>
            <a:fillRect/>
          </a:stretch>
        </p:blipFill>
        <p:spPr bwMode="auto">
          <a:xfrm>
            <a:off x="1524000" y="4035552"/>
            <a:ext cx="3161886" cy="206044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Placeholder 1"/>
          <p:cNvSpPr txBox="1">
            <a:spLocks/>
          </p:cNvSpPr>
          <p:nvPr/>
        </p:nvSpPr>
        <p:spPr>
          <a:xfrm>
            <a:off x="1219200" y="609600"/>
            <a:ext cx="8229600" cy="914400"/>
          </a:xfrm>
          <a:prstGeom prst="rect">
            <a:avLst/>
          </a:prstGeom>
          <a:noFill/>
        </p:spPr>
        <p:txBody>
          <a:bodyPr anchor="ctr">
            <a:normAutofit/>
          </a:bodyPr>
          <a:lstStyle/>
          <a:p>
            <a:pPr fontAlgn="auto">
              <a:spcAft>
                <a:spcPts val="0"/>
              </a:spcAft>
              <a:defRPr/>
            </a:pPr>
            <a:r>
              <a:rPr lang="en-US" sz="3200" dirty="0">
                <a:solidFill>
                  <a:schemeClr val="accent6"/>
                </a:solidFill>
                <a:latin typeface="Book Antiqua" pitchFamily="18" charset="0"/>
                <a:ea typeface="+mj-ea"/>
                <a:cs typeface="+mj-cs"/>
              </a:rPr>
              <a:t>Tour Itinerary</a:t>
            </a:r>
          </a:p>
        </p:txBody>
      </p:sp>
      <p:sp>
        <p:nvSpPr>
          <p:cNvPr id="27652" name="Rectangle 11"/>
          <p:cNvSpPr>
            <a:spLocks noChangeArrowheads="1"/>
          </p:cNvSpPr>
          <p:nvPr/>
        </p:nvSpPr>
        <p:spPr bwMode="auto">
          <a:xfrm>
            <a:off x="5853113" y="6394450"/>
            <a:ext cx="2071687" cy="277813"/>
          </a:xfrm>
          <a:prstGeom prst="rect">
            <a:avLst/>
          </a:prstGeom>
          <a:noFill/>
          <a:ln w="9525">
            <a:noFill/>
            <a:miter lim="800000"/>
            <a:headEnd/>
            <a:tailEnd/>
          </a:ln>
        </p:spPr>
        <p:txBody>
          <a:bodyPr wrap="none">
            <a:spAutoFit/>
          </a:bodyPr>
          <a:lstStyle/>
          <a:p>
            <a:r>
              <a:rPr lang="en-US" sz="1200">
                <a:solidFill>
                  <a:srgbClr val="F99901"/>
                </a:solidFill>
                <a:latin typeface="Georgia" pitchFamily="18" charset="0"/>
              </a:rPr>
              <a:t>the experience is everything</a:t>
            </a:r>
          </a:p>
        </p:txBody>
      </p:sp>
      <p:sp>
        <p:nvSpPr>
          <p:cNvPr id="27653" name="TextBox 7"/>
          <p:cNvSpPr txBox="1">
            <a:spLocks noChangeArrowheads="1"/>
          </p:cNvSpPr>
          <p:nvPr/>
        </p:nvSpPr>
        <p:spPr bwMode="auto">
          <a:xfrm>
            <a:off x="4495800" y="1718370"/>
            <a:ext cx="4267200" cy="3108543"/>
          </a:xfrm>
          <a:prstGeom prst="rect">
            <a:avLst/>
          </a:prstGeom>
          <a:noFill/>
          <a:ln w="9525">
            <a:noFill/>
            <a:miter lim="800000"/>
            <a:headEnd/>
            <a:tailEnd/>
          </a:ln>
        </p:spPr>
        <p:txBody>
          <a:bodyPr wrap="square">
            <a:spAutoFit/>
          </a:bodyPr>
          <a:lstStyle/>
          <a:p>
            <a:r>
              <a:rPr lang="en-US" sz="1400" b="1" dirty="0">
                <a:solidFill>
                  <a:srgbClr val="0078D2"/>
                </a:solidFill>
                <a:latin typeface="Book Antiqua" pitchFamily="18" charset="0"/>
              </a:rPr>
              <a:t>Day 1 Hello New York</a:t>
            </a:r>
          </a:p>
          <a:p>
            <a:pPr>
              <a:buFont typeface="Arial" pitchFamily="34" charset="0"/>
              <a:buChar char="•"/>
            </a:pPr>
            <a:r>
              <a:rPr lang="en-US" sz="1400" dirty="0">
                <a:latin typeface="Book Antiqua" pitchFamily="18" charset="0"/>
              </a:rPr>
              <a:t>Meet your tour director</a:t>
            </a:r>
          </a:p>
          <a:p>
            <a:pPr>
              <a:buFont typeface="Arial" pitchFamily="34" charset="0"/>
              <a:buChar char="•"/>
            </a:pPr>
            <a:r>
              <a:rPr lang="en-US" sz="1400" dirty="0">
                <a:latin typeface="Book Antiqua" pitchFamily="18" charset="0"/>
              </a:rPr>
              <a:t>Midtown guided sightseeing: </a:t>
            </a:r>
            <a:r>
              <a:rPr lang="en-US" sz="1400" i="1" dirty="0">
                <a:latin typeface="Book Antiqua" pitchFamily="18" charset="0"/>
              </a:rPr>
              <a:t>Rockefeller Center, St. Patrick's Cathedral, Times Square, Grand Central Terminal</a:t>
            </a:r>
          </a:p>
          <a:p>
            <a:pPr>
              <a:buFont typeface="Arial" pitchFamily="34" charset="0"/>
              <a:buChar char="•"/>
            </a:pPr>
            <a:r>
              <a:rPr lang="en-US" sz="1400" dirty="0">
                <a:latin typeface="Book Antiqua" pitchFamily="18" charset="0"/>
              </a:rPr>
              <a:t>Dinner</a:t>
            </a:r>
          </a:p>
          <a:p>
            <a:pPr>
              <a:buFont typeface="Arial" pitchFamily="34" charset="0"/>
              <a:buChar char="•"/>
            </a:pPr>
            <a:r>
              <a:rPr lang="en-US" sz="1400" dirty="0">
                <a:latin typeface="Book Antiqua" pitchFamily="18" charset="0"/>
              </a:rPr>
              <a:t>Top of the Rock visit</a:t>
            </a:r>
          </a:p>
          <a:p>
            <a:pPr>
              <a:buFont typeface="Arial" pitchFamily="34" charset="0"/>
              <a:buChar char="•"/>
            </a:pPr>
            <a:endParaRPr lang="en-US" sz="1400" b="1" dirty="0">
              <a:solidFill>
                <a:srgbClr val="0078D2"/>
              </a:solidFill>
              <a:latin typeface="Book Antiqua" pitchFamily="18" charset="0"/>
            </a:endParaRPr>
          </a:p>
          <a:p>
            <a:r>
              <a:rPr lang="en-US" sz="1400" b="1" dirty="0">
                <a:solidFill>
                  <a:srgbClr val="0078D2"/>
                </a:solidFill>
                <a:latin typeface="Book Antiqua" pitchFamily="18" charset="0"/>
              </a:rPr>
              <a:t>Day 2 MoMA &amp; Guggenheim</a:t>
            </a:r>
          </a:p>
          <a:p>
            <a:pPr>
              <a:buFont typeface="Arial" pitchFamily="34" charset="0"/>
              <a:buChar char="•"/>
            </a:pPr>
            <a:r>
              <a:rPr lang="en-US" sz="1400" dirty="0">
                <a:latin typeface="Book Antiqua" pitchFamily="18" charset="0"/>
              </a:rPr>
              <a:t>Breakfast</a:t>
            </a:r>
          </a:p>
          <a:p>
            <a:pPr>
              <a:buFont typeface="Arial" pitchFamily="34" charset="0"/>
              <a:buChar char="•"/>
            </a:pPr>
            <a:r>
              <a:rPr lang="en-US" sz="1400" dirty="0">
                <a:latin typeface="Book Antiqua" pitchFamily="18" charset="0"/>
              </a:rPr>
              <a:t>MoMA visit</a:t>
            </a:r>
          </a:p>
          <a:p>
            <a:pPr>
              <a:buFont typeface="Arial" pitchFamily="34" charset="0"/>
              <a:buChar char="•"/>
            </a:pPr>
            <a:r>
              <a:rPr lang="en-US" sz="1400" dirty="0">
                <a:latin typeface="Book Antiqua" pitchFamily="18" charset="0"/>
              </a:rPr>
              <a:t>Guggenheim Museum visit</a:t>
            </a:r>
          </a:p>
          <a:p>
            <a:pPr>
              <a:buFont typeface="Arial" pitchFamily="34" charset="0"/>
              <a:buChar char="•"/>
            </a:pPr>
            <a:r>
              <a:rPr lang="en-US" sz="1400" dirty="0">
                <a:latin typeface="Book Antiqua" pitchFamily="18" charset="0"/>
              </a:rPr>
              <a:t>Dinner</a:t>
            </a:r>
            <a:endParaRPr lang="en-US" sz="1400" i="1" dirty="0">
              <a:latin typeface="Book Antiqua" pitchFamily="18" charset="0"/>
            </a:endParaRPr>
          </a:p>
          <a:p>
            <a:pPr>
              <a:buFont typeface="Arial" pitchFamily="34" charset="0"/>
              <a:buChar char="•"/>
            </a:pPr>
            <a:r>
              <a:rPr lang="en-US" sz="1400" dirty="0">
                <a:latin typeface="Book Antiqua" pitchFamily="18" charset="0"/>
              </a:rPr>
              <a:t>Broadway show</a:t>
            </a:r>
          </a:p>
        </p:txBody>
      </p:sp>
      <p:pic>
        <p:nvPicPr>
          <p:cNvPr id="21506" name="Picture 2" descr="http://jameshowephotography.com/wp-content/uploads/2013/02/Atlas-at-Rockefeller-Center.jpg"/>
          <p:cNvPicPr>
            <a:picLocks noChangeArrowheads="1"/>
          </p:cNvPicPr>
          <p:nvPr/>
        </p:nvPicPr>
        <p:blipFill>
          <a:blip r:embed="rId2" cstate="print"/>
          <a:srcRect/>
          <a:stretch>
            <a:fillRect/>
          </a:stretch>
        </p:blipFill>
        <p:spPr bwMode="auto">
          <a:xfrm>
            <a:off x="1295400" y="1905000"/>
            <a:ext cx="2667000" cy="2362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Box 7"/>
          <p:cNvSpPr txBox="1">
            <a:spLocks noChangeArrowheads="1"/>
          </p:cNvSpPr>
          <p:nvPr/>
        </p:nvSpPr>
        <p:spPr bwMode="auto">
          <a:xfrm>
            <a:off x="4572000" y="1907500"/>
            <a:ext cx="4191000" cy="2893100"/>
          </a:xfrm>
          <a:prstGeom prst="rect">
            <a:avLst/>
          </a:prstGeom>
          <a:noFill/>
          <a:ln w="9525">
            <a:noFill/>
            <a:miter lim="800000"/>
            <a:headEnd/>
            <a:tailEnd/>
          </a:ln>
        </p:spPr>
        <p:txBody>
          <a:bodyPr>
            <a:spAutoFit/>
          </a:bodyPr>
          <a:lstStyle/>
          <a:p>
            <a:r>
              <a:rPr lang="en-US" sz="1400" b="1" dirty="0">
                <a:solidFill>
                  <a:srgbClr val="0078D2"/>
                </a:solidFill>
                <a:latin typeface="Book Antiqua" pitchFamily="18" charset="0"/>
              </a:rPr>
              <a:t>Day 3 The MET &amp; Central Park</a:t>
            </a:r>
          </a:p>
          <a:p>
            <a:pPr>
              <a:buFont typeface="Arial" pitchFamily="34" charset="0"/>
              <a:buChar char="•"/>
            </a:pPr>
            <a:r>
              <a:rPr lang="en-US" sz="1400" dirty="0">
                <a:latin typeface="Book Antiqua" pitchFamily="18" charset="0"/>
              </a:rPr>
              <a:t>Breakfast</a:t>
            </a:r>
          </a:p>
          <a:p>
            <a:pPr>
              <a:buFont typeface="Arial" pitchFamily="34" charset="0"/>
              <a:buChar char="•"/>
            </a:pPr>
            <a:r>
              <a:rPr lang="en-US" sz="1400" dirty="0">
                <a:latin typeface="Book Antiqua" pitchFamily="18" charset="0"/>
              </a:rPr>
              <a:t>Broadway workshop</a:t>
            </a:r>
          </a:p>
          <a:p>
            <a:pPr>
              <a:buFont typeface="Arial" pitchFamily="34" charset="0"/>
              <a:buChar char="•"/>
            </a:pPr>
            <a:r>
              <a:rPr lang="en-US" sz="1400" dirty="0">
                <a:latin typeface="Book Antiqua" pitchFamily="18" charset="0"/>
              </a:rPr>
              <a:t>Metropolitan Museum of Art visit</a:t>
            </a:r>
          </a:p>
          <a:p>
            <a:pPr>
              <a:buFont typeface="Arial" pitchFamily="34" charset="0"/>
              <a:buChar char="•"/>
            </a:pPr>
            <a:r>
              <a:rPr lang="en-US" sz="1400" dirty="0">
                <a:latin typeface="Book Antiqua" pitchFamily="18" charset="0"/>
              </a:rPr>
              <a:t>Central Park walking tour: </a:t>
            </a:r>
            <a:r>
              <a:rPr lang="en-US" sz="1400" i="1" dirty="0">
                <a:latin typeface="Book Antiqua" pitchFamily="18" charset="0"/>
              </a:rPr>
              <a:t>Cherry Hill, Strawberry Fields, Belvedere Castle, </a:t>
            </a:r>
            <a:r>
              <a:rPr lang="en-US" sz="1400" i="1" dirty="0" err="1">
                <a:latin typeface="Book Antiqua" pitchFamily="18" charset="0"/>
              </a:rPr>
              <a:t>Delacorte</a:t>
            </a:r>
            <a:r>
              <a:rPr lang="en-US" sz="1400" i="1" dirty="0">
                <a:latin typeface="Book Antiqua" pitchFamily="18" charset="0"/>
              </a:rPr>
              <a:t> Theater</a:t>
            </a:r>
          </a:p>
          <a:p>
            <a:pPr>
              <a:buFont typeface="Arial" pitchFamily="34" charset="0"/>
              <a:buChar char="•"/>
            </a:pPr>
            <a:r>
              <a:rPr lang="en-US" sz="1400" dirty="0">
                <a:latin typeface="Book Antiqua" pitchFamily="18" charset="0"/>
              </a:rPr>
              <a:t>Dinner</a:t>
            </a:r>
          </a:p>
          <a:p>
            <a:pPr>
              <a:buFont typeface="Arial" pitchFamily="34" charset="0"/>
              <a:buChar char="•"/>
            </a:pPr>
            <a:r>
              <a:rPr lang="en-US" sz="1400" dirty="0">
                <a:latin typeface="Book Antiqua" pitchFamily="18" charset="0"/>
              </a:rPr>
              <a:t>Broadway show</a:t>
            </a:r>
          </a:p>
          <a:p>
            <a:pPr>
              <a:buFont typeface="Arial" pitchFamily="34" charset="0"/>
              <a:buChar char="•"/>
            </a:pPr>
            <a:endParaRPr lang="en-US" sz="1400" b="1" dirty="0">
              <a:solidFill>
                <a:srgbClr val="0078D2"/>
              </a:solidFill>
              <a:latin typeface="Book Antiqua" pitchFamily="18" charset="0"/>
            </a:endParaRPr>
          </a:p>
          <a:p>
            <a:r>
              <a:rPr lang="en-US" sz="1400" b="1" dirty="0">
                <a:solidFill>
                  <a:srgbClr val="0078D2"/>
                </a:solidFill>
                <a:latin typeface="Book Antiqua" pitchFamily="18" charset="0"/>
              </a:rPr>
              <a:t>Day 4 Goodbye New York</a:t>
            </a:r>
          </a:p>
          <a:p>
            <a:pPr>
              <a:buFont typeface="Arial" pitchFamily="34" charset="0"/>
              <a:buChar char="•"/>
            </a:pPr>
            <a:r>
              <a:rPr lang="en-US" sz="1400" dirty="0">
                <a:latin typeface="Book Antiqua" pitchFamily="18" charset="0"/>
              </a:rPr>
              <a:t>Breakfast</a:t>
            </a:r>
          </a:p>
          <a:p>
            <a:pPr>
              <a:buFont typeface="Arial" pitchFamily="34" charset="0"/>
              <a:buChar char="•"/>
            </a:pPr>
            <a:r>
              <a:rPr lang="en-US" sz="1400" dirty="0">
                <a:latin typeface="Book Antiqua" pitchFamily="18" charset="0"/>
              </a:rPr>
              <a:t>Whitney Museum of American Art</a:t>
            </a:r>
          </a:p>
          <a:p>
            <a:pPr>
              <a:buFont typeface="Arial" pitchFamily="34" charset="0"/>
              <a:buChar char="•"/>
            </a:pPr>
            <a:r>
              <a:rPr lang="en-US" sz="1400" dirty="0">
                <a:latin typeface="Book Antiqua" pitchFamily="18" charset="0"/>
              </a:rPr>
              <a:t>Travel home</a:t>
            </a:r>
          </a:p>
        </p:txBody>
      </p:sp>
      <p:sp>
        <p:nvSpPr>
          <p:cNvPr id="28677" name="Rectangle 11"/>
          <p:cNvSpPr>
            <a:spLocks noChangeArrowheads="1"/>
          </p:cNvSpPr>
          <p:nvPr/>
        </p:nvSpPr>
        <p:spPr bwMode="auto">
          <a:xfrm>
            <a:off x="5853113" y="6394450"/>
            <a:ext cx="2071687" cy="277813"/>
          </a:xfrm>
          <a:prstGeom prst="rect">
            <a:avLst/>
          </a:prstGeom>
          <a:noFill/>
          <a:ln w="9525">
            <a:noFill/>
            <a:miter lim="800000"/>
            <a:headEnd/>
            <a:tailEnd/>
          </a:ln>
        </p:spPr>
        <p:txBody>
          <a:bodyPr wrap="none">
            <a:spAutoFit/>
          </a:bodyPr>
          <a:lstStyle/>
          <a:p>
            <a:r>
              <a:rPr lang="en-US" sz="1200">
                <a:solidFill>
                  <a:srgbClr val="F99901"/>
                </a:solidFill>
                <a:latin typeface="Georgia" pitchFamily="18" charset="0"/>
              </a:rPr>
              <a:t>the experience is everything</a:t>
            </a:r>
          </a:p>
        </p:txBody>
      </p:sp>
      <p:pic>
        <p:nvPicPr>
          <p:cNvPr id="20484" name="Picture 4" descr="http://www.womanaroundtown.com/wp-content/gallery/top-of-the-rock/img_2085.jpg"/>
          <p:cNvPicPr>
            <a:picLocks noChangeAspect="1" noChangeArrowheads="1"/>
          </p:cNvPicPr>
          <p:nvPr/>
        </p:nvPicPr>
        <p:blipFill>
          <a:blip r:embed="rId3" cstate="print"/>
          <a:stretch>
            <a:fillRect/>
          </a:stretch>
        </p:blipFill>
        <p:spPr bwMode="auto">
          <a:xfrm>
            <a:off x="1371600" y="2062163"/>
            <a:ext cx="2667000" cy="2392856"/>
          </a:xfrm>
          <a:prstGeom prst="rect">
            <a:avLst/>
          </a:prstGeom>
          <a:ln>
            <a:noFill/>
          </a:ln>
          <a:effectLst>
            <a:outerShdw blurRad="292100" dist="139700" dir="2700000" algn="tl" rotWithShape="0">
              <a:srgbClr val="333333">
                <a:alpha val="65000"/>
              </a:srgbClr>
            </a:outerShdw>
          </a:effectLst>
        </p:spPr>
      </p:pic>
      <p:sp>
        <p:nvSpPr>
          <p:cNvPr id="7" name="Title Placeholder 1"/>
          <p:cNvSpPr txBox="1">
            <a:spLocks/>
          </p:cNvSpPr>
          <p:nvPr/>
        </p:nvSpPr>
        <p:spPr>
          <a:xfrm>
            <a:off x="1219200" y="609600"/>
            <a:ext cx="8229600" cy="914400"/>
          </a:xfrm>
          <a:prstGeom prst="rect">
            <a:avLst/>
          </a:prstGeom>
          <a:noFill/>
        </p:spPr>
        <p:txBody>
          <a:bodyPr anchor="ctr">
            <a:normAutofit/>
          </a:bodyPr>
          <a:lstStyle/>
          <a:p>
            <a:pPr fontAlgn="auto">
              <a:spcAft>
                <a:spcPts val="0"/>
              </a:spcAft>
              <a:defRPr/>
            </a:pPr>
            <a:r>
              <a:rPr lang="en-US" sz="3200" dirty="0">
                <a:solidFill>
                  <a:schemeClr val="accent6"/>
                </a:solidFill>
                <a:latin typeface="Book Antiqua" pitchFamily="18" charset="0"/>
                <a:ea typeface="+mj-ea"/>
                <a:cs typeface="+mj-cs"/>
              </a:rPr>
              <a:t>Tour Itinerary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1"/>
          <p:cNvSpPr>
            <a:spLocks noChangeArrowheads="1"/>
          </p:cNvSpPr>
          <p:nvPr/>
        </p:nvSpPr>
        <p:spPr bwMode="auto">
          <a:xfrm>
            <a:off x="5853113" y="6394450"/>
            <a:ext cx="2071687" cy="277813"/>
          </a:xfrm>
          <a:prstGeom prst="rect">
            <a:avLst/>
          </a:prstGeom>
          <a:noFill/>
          <a:ln w="9525">
            <a:noFill/>
            <a:miter lim="800000"/>
            <a:headEnd/>
            <a:tailEnd/>
          </a:ln>
        </p:spPr>
        <p:txBody>
          <a:bodyPr wrap="none">
            <a:spAutoFit/>
          </a:bodyPr>
          <a:lstStyle/>
          <a:p>
            <a:r>
              <a:rPr lang="en-US" sz="1200">
                <a:solidFill>
                  <a:srgbClr val="F99901"/>
                </a:solidFill>
                <a:latin typeface="Georgia" pitchFamily="18" charset="0"/>
              </a:rPr>
              <a:t>the experience is everything</a:t>
            </a:r>
          </a:p>
        </p:txBody>
      </p:sp>
      <p:sp>
        <p:nvSpPr>
          <p:cNvPr id="9" name="Title Placeholder 1"/>
          <p:cNvSpPr txBox="1">
            <a:spLocks/>
          </p:cNvSpPr>
          <p:nvPr/>
        </p:nvSpPr>
        <p:spPr>
          <a:xfrm>
            <a:off x="1219200" y="533400"/>
            <a:ext cx="8229600" cy="914400"/>
          </a:xfrm>
          <a:prstGeom prst="rect">
            <a:avLst/>
          </a:prstGeom>
          <a:noFill/>
        </p:spPr>
        <p:txBody>
          <a:bodyPr anchor="ctr">
            <a:normAutofit/>
          </a:bodyPr>
          <a:lstStyle/>
          <a:p>
            <a:pPr fontAlgn="auto">
              <a:spcAft>
                <a:spcPts val="0"/>
              </a:spcAft>
              <a:defRPr/>
            </a:pPr>
            <a:r>
              <a:rPr lang="en-US" sz="3200" dirty="0">
                <a:solidFill>
                  <a:schemeClr val="accent6"/>
                </a:solidFill>
                <a:latin typeface="Book Antiqua" pitchFamily="18" charset="0"/>
                <a:ea typeface="+mj-ea"/>
                <a:cs typeface="+mj-cs"/>
              </a:rPr>
              <a:t>What’s Included?</a:t>
            </a:r>
          </a:p>
        </p:txBody>
      </p:sp>
      <p:pic>
        <p:nvPicPr>
          <p:cNvPr id="7" name="Picture 10" descr="http://www.widedesktop.com/wp-content/uploads/2013/03/Statue-Of-Liberty-Scenery.jpg"/>
          <p:cNvPicPr>
            <a:picLocks noChangeArrowheads="1"/>
          </p:cNvPicPr>
          <p:nvPr/>
        </p:nvPicPr>
        <p:blipFill>
          <a:blip r:embed="rId2" cstate="print"/>
          <a:srcRect l="19876" r="29042"/>
          <a:stretch>
            <a:fillRect/>
          </a:stretch>
        </p:blipFill>
        <p:spPr bwMode="auto">
          <a:xfrm>
            <a:off x="1371600" y="1676400"/>
            <a:ext cx="2438400" cy="3200400"/>
          </a:xfrm>
          <a:prstGeom prst="rect">
            <a:avLst/>
          </a:prstGeom>
          <a:ln>
            <a:noFill/>
          </a:ln>
          <a:effectLst>
            <a:outerShdw blurRad="292100" dist="139700" dir="2700000" algn="tl" rotWithShape="0">
              <a:srgbClr val="333333">
                <a:alpha val="65000"/>
              </a:srgbClr>
            </a:outerShdw>
          </a:effectLst>
        </p:spPr>
      </p:pic>
      <p:sp>
        <p:nvSpPr>
          <p:cNvPr id="8" name="Content Placeholder 7"/>
          <p:cNvSpPr txBox="1">
            <a:spLocks/>
          </p:cNvSpPr>
          <p:nvPr/>
        </p:nvSpPr>
        <p:spPr bwMode="auto">
          <a:xfrm>
            <a:off x="4343400" y="1295400"/>
            <a:ext cx="4343400" cy="4495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sz="1350" dirty="0">
              <a:latin typeface="Book Antiqua" pitchFamily="18" charset="0"/>
            </a:endParaRPr>
          </a:p>
          <a:p>
            <a:r>
              <a:rPr lang="en-US" sz="1350" dirty="0">
                <a:latin typeface="Book Antiqua" pitchFamily="18" charset="0"/>
              </a:rPr>
              <a:t>Round-trip airfare</a:t>
            </a:r>
          </a:p>
          <a:p>
            <a:r>
              <a:rPr lang="en-US" sz="1350" dirty="0">
                <a:latin typeface="Book Antiqua" pitchFamily="18" charset="0"/>
              </a:rPr>
              <a:t>Airport transfers </a:t>
            </a:r>
          </a:p>
          <a:p>
            <a:r>
              <a:rPr lang="en-US" sz="1350" dirty="0">
                <a:latin typeface="Book Antiqua" pitchFamily="18" charset="0"/>
              </a:rPr>
              <a:t>3 overnight stays in hotels with private bathrooms</a:t>
            </a:r>
          </a:p>
          <a:p>
            <a:r>
              <a:rPr lang="en-US" sz="1350" dirty="0">
                <a:latin typeface="Book Antiqua" pitchFamily="18" charset="0"/>
              </a:rPr>
              <a:t>Manhattan Hotel Property</a:t>
            </a:r>
          </a:p>
          <a:p>
            <a:r>
              <a:rPr lang="en-US" sz="1350" dirty="0">
                <a:latin typeface="Book Antiqua" pitchFamily="18" charset="0"/>
              </a:rPr>
              <a:t>Breakfast daily (except arrival day)</a:t>
            </a:r>
          </a:p>
          <a:p>
            <a:r>
              <a:rPr lang="en-US" sz="1350" dirty="0">
                <a:latin typeface="Book Antiqua" pitchFamily="18" charset="0"/>
              </a:rPr>
              <a:t>Dinner daily (except departure day) </a:t>
            </a:r>
          </a:p>
          <a:p>
            <a:r>
              <a:rPr lang="en-US" sz="1350" dirty="0">
                <a:latin typeface="Book Antiqua" pitchFamily="18" charset="0"/>
              </a:rPr>
              <a:t>Full-time services of a professional Tour Director</a:t>
            </a:r>
          </a:p>
          <a:p>
            <a:r>
              <a:rPr lang="en-US" sz="1350" dirty="0">
                <a:latin typeface="Book Antiqua" pitchFamily="18" charset="0"/>
              </a:rPr>
              <a:t>Guided sightseeing tours and city walks as per itinerary</a:t>
            </a:r>
          </a:p>
          <a:p>
            <a:r>
              <a:rPr lang="en-US" sz="1350" dirty="0">
                <a:latin typeface="Book Antiqua" pitchFamily="18" charset="0"/>
              </a:rPr>
              <a:t>Visits to select attractions as per itinerary</a:t>
            </a:r>
          </a:p>
          <a:p>
            <a:r>
              <a:rPr lang="en-US" sz="1350" dirty="0">
                <a:latin typeface="Book Antiqua" pitchFamily="18" charset="0"/>
              </a:rPr>
              <a:t>Subway package </a:t>
            </a:r>
          </a:p>
          <a:p>
            <a:r>
              <a:rPr lang="en-US" sz="1350" dirty="0">
                <a:latin typeface="Book Antiqua" pitchFamily="18" charset="0"/>
              </a:rPr>
              <a:t>Overnight security chaperone</a:t>
            </a:r>
          </a:p>
          <a:p>
            <a:r>
              <a:rPr lang="en-US" sz="1350" dirty="0">
                <a:latin typeface="Book Antiqua" pitchFamily="18" charset="0"/>
              </a:rPr>
              <a:t>Tour Diary™ </a:t>
            </a:r>
          </a:p>
          <a:p>
            <a:pPr marL="0" indent="0">
              <a:buFont typeface="Arial" pitchFamily="34" charset="0"/>
              <a:buNone/>
            </a:pPr>
            <a:endParaRPr lang="en-US" sz="1350" dirty="0">
              <a:latin typeface="Book Antiqua" pitchFamily="18" charset="0"/>
            </a:endParaRPr>
          </a:p>
          <a:p>
            <a:pPr marL="0" indent="0">
              <a:buFont typeface="Arial" pitchFamily="34" charset="0"/>
              <a:buNone/>
            </a:pPr>
            <a:r>
              <a:rPr lang="en-US" sz="1350" i="1" dirty="0">
                <a:latin typeface="Book Antiqua" pitchFamily="18" charset="0"/>
              </a:rPr>
              <a:t>Note: Tour cost does not include airline-imposed baggage fees, or fees for any required passport or visa. Please visit our Fees FAQ page for a full list of items that may not be included in the cost of your tour.</a:t>
            </a:r>
          </a:p>
          <a:p>
            <a:pPr>
              <a:buFont typeface="Arial" pitchFamily="34" charset="0"/>
              <a:buNone/>
            </a:pPr>
            <a:endParaRPr lang="en-US" sz="1350" dirty="0">
              <a:latin typeface="Book Antiqua" pitchFamily="18" charset="0"/>
            </a:endParaRPr>
          </a:p>
          <a:p>
            <a:pPr>
              <a:buFont typeface="Courier New" pitchFamily="49" charset="0"/>
              <a:buChar char="o"/>
            </a:pPr>
            <a:endParaRPr lang="en-US" sz="1350" dirty="0">
              <a:latin typeface="Book Antiqua" pitchFamily="18" charset="0"/>
            </a:endParaRPr>
          </a:p>
          <a:p>
            <a:pPr>
              <a:buFont typeface="Courier New" pitchFamily="49" charset="0"/>
              <a:buChar char="o"/>
            </a:pPr>
            <a:endParaRPr lang="en-US" sz="1350" dirty="0">
              <a:latin typeface="Book Antiqua" pitchFamily="18" charset="0"/>
            </a:endParaRPr>
          </a:p>
          <a:p>
            <a:pPr>
              <a:buFont typeface="Courier New" pitchFamily="49" charset="0"/>
              <a:buChar char="o"/>
            </a:pPr>
            <a:endParaRPr lang="en-US" sz="1350" dirty="0">
              <a:latin typeface="Book Antiqua" pitchFamily="18" charset="0"/>
            </a:endParaRPr>
          </a:p>
          <a:p>
            <a:pPr>
              <a:buFont typeface="Courier New" pitchFamily="49" charset="0"/>
              <a:buChar char="o"/>
            </a:pPr>
            <a:endParaRPr lang="en-US" sz="1350" dirty="0">
              <a:latin typeface="Book Antiqua"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1600" y="1447800"/>
            <a:ext cx="8029575" cy="4524375"/>
          </a:xfrm>
          <a:prstGeom prst="rect">
            <a:avLst/>
          </a:prstGeom>
        </p:spPr>
        <p:txBody>
          <a:bodyPr>
            <a:spAutoFit/>
          </a:bodyPr>
          <a:lstStyle/>
          <a:p>
            <a:pPr>
              <a:defRPr/>
            </a:pPr>
            <a:r>
              <a:rPr lang="en-US" b="1" dirty="0">
                <a:solidFill>
                  <a:srgbClr val="26A5DF"/>
                </a:solidFill>
                <a:latin typeface="Book Antiqua" pitchFamily="18" charset="0"/>
              </a:rPr>
              <a:t>Travel Protection </a:t>
            </a:r>
          </a:p>
          <a:p>
            <a:pPr lvl="1">
              <a:defRPr/>
            </a:pPr>
            <a:r>
              <a:rPr lang="en-US" dirty="0">
                <a:latin typeface="Book Antiqua" pitchFamily="18" charset="0"/>
                <a:cs typeface="Arial" charset="0"/>
              </a:rPr>
              <a:t>4 out of 5 Explorica travelers protect their tours with the travel protection plan.</a:t>
            </a:r>
          </a:p>
          <a:p>
            <a:pPr lvl="1">
              <a:defRPr/>
            </a:pPr>
            <a:endParaRPr lang="en-US" dirty="0">
              <a:latin typeface="Book Antiqua" pitchFamily="18" charset="0"/>
              <a:cs typeface="Arial" charset="0"/>
            </a:endParaRPr>
          </a:p>
          <a:p>
            <a:pPr>
              <a:defRPr/>
            </a:pPr>
            <a:r>
              <a:rPr lang="en-US" b="1" dirty="0">
                <a:solidFill>
                  <a:srgbClr val="26A5DF"/>
                </a:solidFill>
                <a:latin typeface="Book Antiqua" pitchFamily="18" charset="0"/>
              </a:rPr>
              <a:t>Travel Protection Plan</a:t>
            </a:r>
          </a:p>
          <a:p>
            <a:pPr lvl="1">
              <a:defRPr/>
            </a:pPr>
            <a:r>
              <a:rPr lang="en-US" dirty="0">
                <a:latin typeface="Book Antiqua" pitchFamily="18" charset="0"/>
                <a:cs typeface="Arial" charset="0"/>
              </a:rPr>
              <a:t>$12 per day (up to a maximum of $180).</a:t>
            </a:r>
          </a:p>
          <a:p>
            <a:pPr lvl="1">
              <a:defRPr/>
            </a:pPr>
            <a:r>
              <a:rPr lang="en-US" dirty="0">
                <a:latin typeface="Book Antiqua" pitchFamily="18" charset="0"/>
                <a:cs typeface="Arial" charset="0"/>
              </a:rPr>
              <a:t>Must be purchased by your last payment. </a:t>
            </a:r>
          </a:p>
          <a:p>
            <a:pPr>
              <a:defRPr/>
            </a:pPr>
            <a:endParaRPr lang="en-US" b="1" dirty="0">
              <a:solidFill>
                <a:srgbClr val="26A5DF"/>
              </a:solidFill>
              <a:latin typeface="Book Antiqua" pitchFamily="18" charset="0"/>
            </a:endParaRPr>
          </a:p>
          <a:p>
            <a:pPr>
              <a:defRPr/>
            </a:pPr>
            <a:r>
              <a:rPr lang="en-US" b="1" dirty="0">
                <a:solidFill>
                  <a:srgbClr val="26A5DF"/>
                </a:solidFill>
                <a:latin typeface="Book Antiqua" pitchFamily="18" charset="0"/>
              </a:rPr>
              <a:t>Travel Protection Plan Plus</a:t>
            </a:r>
            <a:endParaRPr lang="en-US" b="1" i="1" dirty="0">
              <a:solidFill>
                <a:srgbClr val="26A5DF"/>
              </a:solidFill>
              <a:latin typeface="Book Antiqua" pitchFamily="18" charset="0"/>
            </a:endParaRPr>
          </a:p>
          <a:p>
            <a:pPr lvl="1">
              <a:defRPr/>
            </a:pPr>
            <a:r>
              <a:rPr lang="en-US" dirty="0">
                <a:latin typeface="Book Antiqua" pitchFamily="18" charset="0"/>
                <a:cs typeface="Arial" charset="0"/>
              </a:rPr>
              <a:t>$18 per day (up to a maximum of $270).</a:t>
            </a:r>
          </a:p>
          <a:p>
            <a:pPr lvl="1">
              <a:defRPr/>
            </a:pPr>
            <a:r>
              <a:rPr lang="en-US" dirty="0">
                <a:latin typeface="Book Antiqua" pitchFamily="18" charset="0"/>
                <a:cs typeface="Arial" charset="0"/>
              </a:rPr>
              <a:t>Must be purchased within 14 days of enrollment.</a:t>
            </a:r>
          </a:p>
          <a:p>
            <a:pPr lvl="1">
              <a:defRPr/>
            </a:pPr>
            <a:endParaRPr lang="en-US" b="1" dirty="0">
              <a:solidFill>
                <a:srgbClr val="26A5DF"/>
              </a:solidFill>
              <a:latin typeface="Book Antiqua" pitchFamily="18" charset="0"/>
              <a:cs typeface="Arial" charset="0"/>
            </a:endParaRPr>
          </a:p>
          <a:p>
            <a:pPr>
              <a:defRPr/>
            </a:pPr>
            <a:r>
              <a:rPr lang="en-US" b="1" dirty="0">
                <a:solidFill>
                  <a:srgbClr val="26A5DF"/>
                </a:solidFill>
                <a:latin typeface="Book Antiqua" pitchFamily="18" charset="0"/>
              </a:rPr>
              <a:t>Questions:</a:t>
            </a:r>
            <a:r>
              <a:rPr lang="en-US" dirty="0">
                <a:latin typeface="Book Antiqua" pitchFamily="18" charset="0"/>
                <a:cs typeface="Arial" charset="0"/>
              </a:rPr>
              <a:t> Call Tripmate </a:t>
            </a:r>
            <a:r>
              <a:rPr lang="en-US" b="1" dirty="0">
                <a:effectLst>
                  <a:outerShdw blurRad="38100" dist="38100" dir="2700000" algn="tl">
                    <a:srgbClr val="000000">
                      <a:alpha val="43137"/>
                    </a:srgbClr>
                  </a:outerShdw>
                </a:effectLst>
                <a:latin typeface="Book Antiqua" pitchFamily="18" charset="0"/>
                <a:cs typeface="Arial" charset="0"/>
              </a:rPr>
              <a:t>800-888-7292</a:t>
            </a:r>
            <a:r>
              <a:rPr lang="en-US" dirty="0">
                <a:latin typeface="Book Antiqua" pitchFamily="18" charset="0"/>
                <a:cs typeface="Arial" charset="0"/>
              </a:rPr>
              <a:t>  Plan # F433E</a:t>
            </a:r>
          </a:p>
          <a:p>
            <a:pPr marL="100584" indent="-192024" fontAlgn="auto">
              <a:spcAft>
                <a:spcPts val="0"/>
              </a:spcAft>
              <a:buClr>
                <a:schemeClr val="bg1">
                  <a:lumMod val="50000"/>
                </a:schemeClr>
              </a:buClr>
              <a:buFont typeface="Lucida Grande"/>
              <a:buChar char="›"/>
              <a:defRPr/>
            </a:pPr>
            <a:endParaRPr lang="en-US" dirty="0">
              <a:latin typeface="Book Antiqua" pitchFamily="18" charset="0"/>
              <a:cs typeface="Arial" charset="0"/>
            </a:endParaRPr>
          </a:p>
          <a:p>
            <a:pPr marL="100584" indent="-192024" fontAlgn="auto">
              <a:spcAft>
                <a:spcPts val="0"/>
              </a:spcAft>
              <a:buClr>
                <a:schemeClr val="bg1">
                  <a:lumMod val="50000"/>
                </a:schemeClr>
              </a:buClr>
              <a:defRPr/>
            </a:pPr>
            <a:r>
              <a:rPr lang="en-US" dirty="0">
                <a:latin typeface="Book Antiqua" pitchFamily="18" charset="0"/>
                <a:cs typeface="Arial" charset="0"/>
              </a:rPr>
              <a:t>      </a:t>
            </a:r>
            <a:r>
              <a:rPr lang="en-US" sz="1600" i="1" dirty="0">
                <a:latin typeface="Book Antiqua" pitchFamily="18" charset="0"/>
                <a:cs typeface="Arial" charset="0"/>
              </a:rPr>
              <a:t>To learn more about cancel for any reason and other benefits, </a:t>
            </a:r>
          </a:p>
          <a:p>
            <a:pPr marL="100584" indent="-192024" fontAlgn="auto">
              <a:spcAft>
                <a:spcPts val="0"/>
              </a:spcAft>
              <a:buClr>
                <a:schemeClr val="bg1">
                  <a:lumMod val="50000"/>
                </a:schemeClr>
              </a:buClr>
              <a:defRPr/>
            </a:pPr>
            <a:r>
              <a:rPr lang="en-US" sz="1600" i="1" dirty="0">
                <a:latin typeface="Book Antiqua" pitchFamily="18" charset="0"/>
                <a:cs typeface="Arial" charset="0"/>
              </a:rPr>
              <a:t>   go online: </a:t>
            </a:r>
            <a:r>
              <a:rPr lang="en-US" sz="1600" i="1" dirty="0">
                <a:latin typeface="Book Antiqua" pitchFamily="18" charset="0"/>
                <a:cs typeface="Arial" charset="0"/>
                <a:hlinkClick r:id="rId3"/>
              </a:rPr>
              <a:t>http://www.explorica.com/Resources/Travel-Protection-Plan.aspx</a:t>
            </a:r>
            <a:r>
              <a:rPr lang="en-US" sz="1600" i="1" dirty="0">
                <a:latin typeface="Book Antiqua" pitchFamily="18" charset="0"/>
                <a:cs typeface="Arial" charset="0"/>
              </a:rPr>
              <a:t> </a:t>
            </a:r>
          </a:p>
        </p:txBody>
      </p:sp>
      <p:sp>
        <p:nvSpPr>
          <p:cNvPr id="9" name="Rectangle 8"/>
          <p:cNvSpPr/>
          <p:nvPr/>
        </p:nvSpPr>
        <p:spPr>
          <a:xfrm>
            <a:off x="1295400" y="685800"/>
            <a:ext cx="4540250" cy="584200"/>
          </a:xfrm>
          <a:prstGeom prst="rect">
            <a:avLst/>
          </a:prstGeom>
        </p:spPr>
        <p:txBody>
          <a:bodyPr wrap="none">
            <a:spAutoFit/>
          </a:bodyPr>
          <a:lstStyle/>
          <a:p>
            <a:pPr>
              <a:defRPr/>
            </a:pPr>
            <a:r>
              <a:rPr lang="en-US" sz="3200" dirty="0">
                <a:solidFill>
                  <a:schemeClr val="accent6"/>
                </a:solidFill>
                <a:latin typeface="Book Antiqua" pitchFamily="18" charset="0"/>
                <a:cs typeface="Arial" charset="0"/>
              </a:rPr>
              <a:t>Travel With Confidence</a:t>
            </a:r>
            <a:endParaRPr lang="en-US" sz="3200" dirty="0">
              <a:latin typeface="Book Antiqua" pitchFamily="18" charset="0"/>
              <a:cs typeface="Arial" charset="0"/>
            </a:endParaRPr>
          </a:p>
        </p:txBody>
      </p:sp>
      <p:sp>
        <p:nvSpPr>
          <p:cNvPr id="30724" name="Rectangle 11"/>
          <p:cNvSpPr>
            <a:spLocks noChangeArrowheads="1"/>
          </p:cNvSpPr>
          <p:nvPr/>
        </p:nvSpPr>
        <p:spPr bwMode="auto">
          <a:xfrm>
            <a:off x="5853113" y="6394450"/>
            <a:ext cx="2071687" cy="277813"/>
          </a:xfrm>
          <a:prstGeom prst="rect">
            <a:avLst/>
          </a:prstGeom>
          <a:noFill/>
          <a:ln w="9525">
            <a:noFill/>
            <a:miter lim="800000"/>
            <a:headEnd/>
            <a:tailEnd/>
          </a:ln>
        </p:spPr>
        <p:txBody>
          <a:bodyPr wrap="none">
            <a:spAutoFit/>
          </a:bodyPr>
          <a:lstStyle/>
          <a:p>
            <a:r>
              <a:rPr lang="en-US" sz="1200">
                <a:solidFill>
                  <a:srgbClr val="F99901"/>
                </a:solidFill>
                <a:latin typeface="Georgia" pitchFamily="18" charset="0"/>
              </a:rPr>
              <a:t>the experience is everything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ChangeArrowheads="1"/>
          </p:cNvSpPr>
          <p:nvPr/>
        </p:nvSpPr>
        <p:spPr bwMode="auto">
          <a:xfrm>
            <a:off x="885825" y="1584325"/>
            <a:ext cx="8029575" cy="4597400"/>
          </a:xfrm>
          <a:prstGeom prst="rect">
            <a:avLst/>
          </a:prstGeom>
          <a:noFill/>
          <a:ln w="9525">
            <a:noFill/>
            <a:miter lim="800000"/>
            <a:headEnd/>
            <a:tailEnd/>
          </a:ln>
        </p:spPr>
        <p:txBody>
          <a:bodyPr>
            <a:spAutoFit/>
          </a:bodyPr>
          <a:lstStyle/>
          <a:p>
            <a:pPr marL="255588" indent="-163513">
              <a:defRPr/>
            </a:pPr>
            <a:r>
              <a:rPr lang="en-US" b="1" dirty="0">
                <a:solidFill>
                  <a:srgbClr val="26A5DF"/>
                </a:solidFill>
                <a:latin typeface="Book Antiqua" pitchFamily="18" charset="0"/>
              </a:rPr>
              <a:t>Explorica’s Travel Protection Plan covers you for:</a:t>
            </a:r>
          </a:p>
          <a:p>
            <a:pPr marL="800100" lvl="2" indent="-342900" eaLnBrk="0" hangingPunct="0">
              <a:spcBef>
                <a:spcPct val="20000"/>
              </a:spcBef>
              <a:buFont typeface="Arial" pitchFamily="34" charset="0"/>
              <a:buChar char="•"/>
              <a:defRPr/>
            </a:pPr>
            <a:r>
              <a:rPr lang="es-MX" sz="1400" dirty="0">
                <a:latin typeface="Book Antiqua" pitchFamily="18" charset="0"/>
                <a:cs typeface="+mn-cs"/>
              </a:rPr>
              <a:t>A </a:t>
            </a:r>
            <a:r>
              <a:rPr lang="es-MX" sz="1400" dirty="0" err="1">
                <a:latin typeface="Book Antiqua" pitchFamily="18" charset="0"/>
                <a:cs typeface="+mn-cs"/>
              </a:rPr>
              <a:t>traveler’s</a:t>
            </a:r>
            <a:r>
              <a:rPr lang="es-MX" sz="1400" dirty="0">
                <a:latin typeface="Book Antiqua" pitchFamily="18" charset="0"/>
                <a:cs typeface="+mn-cs"/>
              </a:rPr>
              <a:t> </a:t>
            </a:r>
            <a:r>
              <a:rPr lang="es-MX" sz="1400" dirty="0" err="1">
                <a:latin typeface="Book Antiqua" pitchFamily="18" charset="0"/>
                <a:cs typeface="+mn-cs"/>
              </a:rPr>
              <a:t>injury</a:t>
            </a:r>
            <a:r>
              <a:rPr lang="es-MX" sz="1400" dirty="0">
                <a:latin typeface="Book Antiqua" pitchFamily="18" charset="0"/>
                <a:cs typeface="+mn-cs"/>
              </a:rPr>
              <a:t>, </a:t>
            </a:r>
            <a:r>
              <a:rPr lang="es-MX" sz="1400" dirty="0" err="1">
                <a:latin typeface="Book Antiqua" pitchFamily="18" charset="0"/>
                <a:cs typeface="+mn-cs"/>
              </a:rPr>
              <a:t>sickness</a:t>
            </a:r>
            <a:r>
              <a:rPr lang="es-MX" sz="1400" dirty="0">
                <a:latin typeface="Book Antiqua" pitchFamily="18" charset="0"/>
                <a:cs typeface="+mn-cs"/>
              </a:rPr>
              <a:t>, </a:t>
            </a:r>
            <a:r>
              <a:rPr lang="es-MX" sz="1400" dirty="0" err="1">
                <a:latin typeface="Book Antiqua" pitchFamily="18" charset="0"/>
                <a:cs typeface="+mn-cs"/>
              </a:rPr>
              <a:t>or</a:t>
            </a:r>
            <a:r>
              <a:rPr lang="es-MX" sz="1400" dirty="0">
                <a:latin typeface="Book Antiqua" pitchFamily="18" charset="0"/>
                <a:cs typeface="+mn-cs"/>
              </a:rPr>
              <a:t> </a:t>
            </a:r>
            <a:r>
              <a:rPr lang="es-MX" sz="1400" dirty="0" err="1">
                <a:latin typeface="Book Antiqua" pitchFamily="18" charset="0"/>
                <a:cs typeface="+mn-cs"/>
              </a:rPr>
              <a:t>death</a:t>
            </a:r>
            <a:r>
              <a:rPr lang="es-MX" sz="1400" dirty="0">
                <a:latin typeface="Book Antiqua" pitchFamily="18" charset="0"/>
                <a:cs typeface="+mn-cs"/>
              </a:rPr>
              <a:t> of a </a:t>
            </a:r>
            <a:r>
              <a:rPr lang="es-MX" sz="1400" dirty="0" err="1">
                <a:latin typeface="Book Antiqua" pitchFamily="18" charset="0"/>
                <a:cs typeface="+mn-cs"/>
              </a:rPr>
              <a:t>family</a:t>
            </a:r>
            <a:r>
              <a:rPr lang="es-MX" sz="1400" dirty="0">
                <a:latin typeface="Book Antiqua" pitchFamily="18" charset="0"/>
                <a:cs typeface="+mn-cs"/>
              </a:rPr>
              <a:t> </a:t>
            </a:r>
            <a:r>
              <a:rPr lang="es-MX" sz="1400" dirty="0" err="1">
                <a:latin typeface="Book Antiqua" pitchFamily="18" charset="0"/>
                <a:cs typeface="+mn-cs"/>
              </a:rPr>
              <a:t>member</a:t>
            </a:r>
            <a:r>
              <a:rPr lang="es-MX" sz="1400" dirty="0">
                <a:latin typeface="Book Antiqua" pitchFamily="18" charset="0"/>
                <a:cs typeface="+mn-cs"/>
              </a:rPr>
              <a:t>.</a:t>
            </a:r>
          </a:p>
          <a:p>
            <a:pPr marL="800100" lvl="2" indent="-342900" eaLnBrk="0" hangingPunct="0">
              <a:spcBef>
                <a:spcPct val="20000"/>
              </a:spcBef>
              <a:buFont typeface="Arial" pitchFamily="34" charset="0"/>
              <a:buChar char="•"/>
              <a:defRPr/>
            </a:pPr>
            <a:r>
              <a:rPr lang="es-MX" sz="1400" dirty="0" err="1">
                <a:latin typeface="Book Antiqua" pitchFamily="18" charset="0"/>
                <a:cs typeface="+mn-cs"/>
              </a:rPr>
              <a:t>Loss</a:t>
            </a:r>
            <a:r>
              <a:rPr lang="es-MX" sz="1400" dirty="0">
                <a:latin typeface="Book Antiqua" pitchFamily="18" charset="0"/>
                <a:cs typeface="+mn-cs"/>
              </a:rPr>
              <a:t> of </a:t>
            </a:r>
            <a:r>
              <a:rPr lang="es-MX" sz="1400" dirty="0" err="1">
                <a:latin typeface="Book Antiqua" pitchFamily="18" charset="0"/>
                <a:cs typeface="+mn-cs"/>
              </a:rPr>
              <a:t>passport</a:t>
            </a:r>
            <a:r>
              <a:rPr lang="es-MX" sz="1400" dirty="0">
                <a:latin typeface="Book Antiqua" pitchFamily="18" charset="0"/>
                <a:cs typeface="+mn-cs"/>
              </a:rPr>
              <a:t> </a:t>
            </a:r>
            <a:r>
              <a:rPr lang="es-MX" sz="1400" dirty="0" err="1">
                <a:latin typeface="Book Antiqua" pitchFamily="18" charset="0"/>
                <a:cs typeface="+mn-cs"/>
              </a:rPr>
              <a:t>or</a:t>
            </a:r>
            <a:r>
              <a:rPr lang="es-MX" sz="1400" dirty="0">
                <a:latin typeface="Book Antiqua" pitchFamily="18" charset="0"/>
                <a:cs typeface="+mn-cs"/>
              </a:rPr>
              <a:t> visas.</a:t>
            </a:r>
          </a:p>
          <a:p>
            <a:pPr marL="800100" lvl="2" indent="-342900" eaLnBrk="0" hangingPunct="0">
              <a:spcBef>
                <a:spcPct val="20000"/>
              </a:spcBef>
              <a:buFont typeface="Arial" pitchFamily="34" charset="0"/>
              <a:buChar char="•"/>
              <a:defRPr/>
            </a:pPr>
            <a:r>
              <a:rPr lang="es-MX" sz="1400" dirty="0">
                <a:latin typeface="Book Antiqua" pitchFamily="18" charset="0"/>
                <a:cs typeface="+mn-cs"/>
              </a:rPr>
              <a:t>Flight </a:t>
            </a:r>
            <a:r>
              <a:rPr lang="es-MX" sz="1400" dirty="0" err="1">
                <a:latin typeface="Book Antiqua" pitchFamily="18" charset="0"/>
                <a:cs typeface="+mn-cs"/>
              </a:rPr>
              <a:t>cancellations</a:t>
            </a:r>
            <a:r>
              <a:rPr lang="es-MX" sz="1400" dirty="0">
                <a:latin typeface="Book Antiqua" pitchFamily="18" charset="0"/>
                <a:cs typeface="+mn-cs"/>
              </a:rPr>
              <a:t> </a:t>
            </a:r>
            <a:r>
              <a:rPr lang="es-MX" sz="1400" dirty="0" err="1">
                <a:latin typeface="Book Antiqua" pitchFamily="18" charset="0"/>
                <a:cs typeface="+mn-cs"/>
              </a:rPr>
              <a:t>due</a:t>
            </a:r>
            <a:r>
              <a:rPr lang="es-MX" sz="1400" dirty="0">
                <a:latin typeface="Book Antiqua" pitchFamily="18" charset="0"/>
                <a:cs typeface="+mn-cs"/>
              </a:rPr>
              <a:t> </a:t>
            </a:r>
            <a:r>
              <a:rPr lang="es-MX" sz="1400" dirty="0" err="1">
                <a:latin typeface="Book Antiqua" pitchFamily="18" charset="0"/>
                <a:cs typeface="+mn-cs"/>
              </a:rPr>
              <a:t>to</a:t>
            </a:r>
            <a:r>
              <a:rPr lang="es-MX" sz="1400" dirty="0">
                <a:latin typeface="Book Antiqua" pitchFamily="18" charset="0"/>
                <a:cs typeface="+mn-cs"/>
              </a:rPr>
              <a:t> strike </a:t>
            </a:r>
            <a:r>
              <a:rPr lang="es-MX" sz="1400" dirty="0" err="1">
                <a:latin typeface="Book Antiqua" pitchFamily="18" charset="0"/>
                <a:cs typeface="+mn-cs"/>
              </a:rPr>
              <a:t>or</a:t>
            </a:r>
            <a:r>
              <a:rPr lang="es-MX" sz="1400" dirty="0">
                <a:latin typeface="Book Antiqua" pitchFamily="18" charset="0"/>
                <a:cs typeface="+mn-cs"/>
              </a:rPr>
              <a:t> </a:t>
            </a:r>
            <a:r>
              <a:rPr lang="es-MX" sz="1400" dirty="0" err="1">
                <a:latin typeface="Book Antiqua" pitchFamily="18" charset="0"/>
                <a:cs typeface="+mn-cs"/>
              </a:rPr>
              <a:t>bad</a:t>
            </a:r>
            <a:r>
              <a:rPr lang="es-MX" sz="1400" dirty="0">
                <a:latin typeface="Book Antiqua" pitchFamily="18" charset="0"/>
                <a:cs typeface="+mn-cs"/>
              </a:rPr>
              <a:t> </a:t>
            </a:r>
            <a:r>
              <a:rPr lang="es-MX" sz="1400" dirty="0" err="1">
                <a:latin typeface="Book Antiqua" pitchFamily="18" charset="0"/>
                <a:cs typeface="+mn-cs"/>
              </a:rPr>
              <a:t>weather</a:t>
            </a:r>
            <a:r>
              <a:rPr lang="es-MX" sz="1400" dirty="0">
                <a:latin typeface="Book Antiqua" pitchFamily="18" charset="0"/>
                <a:cs typeface="+mn-cs"/>
              </a:rPr>
              <a:t>.</a:t>
            </a:r>
          </a:p>
          <a:p>
            <a:pPr marL="800100" lvl="2" indent="-342900" eaLnBrk="0" hangingPunct="0">
              <a:spcBef>
                <a:spcPct val="20000"/>
              </a:spcBef>
              <a:buFont typeface="Arial" pitchFamily="34" charset="0"/>
              <a:buChar char="•"/>
              <a:defRPr/>
            </a:pPr>
            <a:r>
              <a:rPr lang="es-MX" sz="1400" dirty="0" err="1">
                <a:latin typeface="Book Antiqua" pitchFamily="18" charset="0"/>
                <a:cs typeface="+mn-cs"/>
              </a:rPr>
              <a:t>Loss</a:t>
            </a:r>
            <a:r>
              <a:rPr lang="es-MX" sz="1400" dirty="0">
                <a:latin typeface="Book Antiqua" pitchFamily="18" charset="0"/>
                <a:cs typeface="+mn-cs"/>
              </a:rPr>
              <a:t> of </a:t>
            </a:r>
            <a:r>
              <a:rPr lang="es-MX" sz="1400" dirty="0" err="1">
                <a:latin typeface="Book Antiqua" pitchFamily="18" charset="0"/>
                <a:cs typeface="+mn-cs"/>
              </a:rPr>
              <a:t>luggage</a:t>
            </a:r>
            <a:r>
              <a:rPr lang="es-MX" sz="1400" dirty="0">
                <a:latin typeface="Book Antiqua" pitchFamily="18" charset="0"/>
                <a:cs typeface="+mn-cs"/>
              </a:rPr>
              <a:t> and personal </a:t>
            </a:r>
            <a:r>
              <a:rPr lang="es-MX" sz="1400" dirty="0" err="1">
                <a:latin typeface="Book Antiqua" pitchFamily="18" charset="0"/>
                <a:cs typeface="+mn-cs"/>
              </a:rPr>
              <a:t>effects</a:t>
            </a:r>
            <a:r>
              <a:rPr lang="es-MX" sz="1400" dirty="0">
                <a:latin typeface="Book Antiqua" pitchFamily="18" charset="0"/>
                <a:cs typeface="+mn-cs"/>
              </a:rPr>
              <a:t>.</a:t>
            </a:r>
          </a:p>
          <a:p>
            <a:pPr marL="800100" lvl="2" indent="-342900" eaLnBrk="0" hangingPunct="0">
              <a:spcBef>
                <a:spcPct val="20000"/>
              </a:spcBef>
              <a:buFont typeface="Arial" pitchFamily="34" charset="0"/>
              <a:buChar char="•"/>
              <a:defRPr/>
            </a:pPr>
            <a:r>
              <a:rPr lang="es-MX" sz="1400" dirty="0" err="1">
                <a:latin typeface="Book Antiqua" pitchFamily="18" charset="0"/>
                <a:cs typeface="+mn-cs"/>
              </a:rPr>
              <a:t>Trip</a:t>
            </a:r>
            <a:r>
              <a:rPr lang="es-MX" sz="1400" dirty="0">
                <a:latin typeface="Book Antiqua" pitchFamily="18" charset="0"/>
                <a:cs typeface="+mn-cs"/>
              </a:rPr>
              <a:t> </a:t>
            </a:r>
            <a:r>
              <a:rPr lang="es-MX" sz="1400" dirty="0" err="1">
                <a:latin typeface="Book Antiqua" pitchFamily="18" charset="0"/>
                <a:cs typeface="+mn-cs"/>
              </a:rPr>
              <a:t>Cancellation</a:t>
            </a:r>
            <a:r>
              <a:rPr lang="es-MX" sz="1400" dirty="0">
                <a:latin typeface="Book Antiqua" pitchFamily="18" charset="0"/>
                <a:cs typeface="+mn-cs"/>
              </a:rPr>
              <a:t> </a:t>
            </a:r>
            <a:r>
              <a:rPr lang="es-MX" sz="1400" dirty="0" err="1">
                <a:latin typeface="Book Antiqua" pitchFamily="18" charset="0"/>
                <a:cs typeface="+mn-cs"/>
              </a:rPr>
              <a:t>or</a:t>
            </a:r>
            <a:r>
              <a:rPr lang="es-MX" sz="1400" dirty="0">
                <a:latin typeface="Book Antiqua" pitchFamily="18" charset="0"/>
                <a:cs typeface="+mn-cs"/>
              </a:rPr>
              <a:t> </a:t>
            </a:r>
            <a:r>
              <a:rPr lang="es-MX" sz="1400" dirty="0" err="1">
                <a:latin typeface="Book Antiqua" pitchFamily="18" charset="0"/>
                <a:cs typeface="+mn-cs"/>
              </a:rPr>
              <a:t>Trip</a:t>
            </a:r>
            <a:r>
              <a:rPr lang="es-MX" sz="1400" dirty="0">
                <a:latin typeface="Book Antiqua" pitchFamily="18" charset="0"/>
                <a:cs typeface="+mn-cs"/>
              </a:rPr>
              <a:t> </a:t>
            </a:r>
            <a:r>
              <a:rPr lang="es-MX" sz="1400" dirty="0" err="1">
                <a:latin typeface="Book Antiqua" pitchFamily="18" charset="0"/>
                <a:cs typeface="+mn-cs"/>
              </a:rPr>
              <a:t>Interruption</a:t>
            </a:r>
            <a:r>
              <a:rPr lang="es-MX" sz="1400" dirty="0">
                <a:latin typeface="Book Antiqua" pitchFamily="18" charset="0"/>
                <a:cs typeface="+mn-cs"/>
              </a:rPr>
              <a:t> </a:t>
            </a:r>
            <a:r>
              <a:rPr lang="es-MX" sz="1400" dirty="0" err="1">
                <a:latin typeface="Book Antiqua" pitchFamily="18" charset="0"/>
                <a:cs typeface="+mn-cs"/>
              </a:rPr>
              <a:t>due</a:t>
            </a:r>
            <a:r>
              <a:rPr lang="es-MX" sz="1400" dirty="0">
                <a:latin typeface="Book Antiqua" pitchFamily="18" charset="0"/>
                <a:cs typeface="+mn-cs"/>
              </a:rPr>
              <a:t> </a:t>
            </a:r>
            <a:r>
              <a:rPr lang="es-MX" sz="1400" dirty="0" err="1">
                <a:latin typeface="Book Antiqua" pitchFamily="18" charset="0"/>
                <a:cs typeface="+mn-cs"/>
              </a:rPr>
              <a:t>to</a:t>
            </a:r>
            <a:r>
              <a:rPr lang="es-MX" sz="1400" dirty="0">
                <a:latin typeface="Book Antiqua" pitchFamily="18" charset="0"/>
                <a:cs typeface="+mn-cs"/>
              </a:rPr>
              <a:t> </a:t>
            </a:r>
            <a:r>
              <a:rPr lang="es-MX" sz="1400" dirty="0" err="1">
                <a:latin typeface="Book Antiqua" pitchFamily="18" charset="0"/>
                <a:cs typeface="+mn-cs"/>
              </a:rPr>
              <a:t>covered</a:t>
            </a:r>
            <a:r>
              <a:rPr lang="es-MX" sz="1400" dirty="0">
                <a:latin typeface="Book Antiqua" pitchFamily="18" charset="0"/>
                <a:cs typeface="+mn-cs"/>
              </a:rPr>
              <a:t> </a:t>
            </a:r>
            <a:r>
              <a:rPr lang="es-MX" sz="1400" dirty="0" err="1">
                <a:latin typeface="Book Antiqua" pitchFamily="18" charset="0"/>
                <a:cs typeface="+mn-cs"/>
              </a:rPr>
              <a:t>reasons</a:t>
            </a:r>
            <a:r>
              <a:rPr lang="es-MX" sz="1400" dirty="0">
                <a:latin typeface="Book Antiqua" pitchFamily="18" charset="0"/>
                <a:cs typeface="+mn-cs"/>
              </a:rPr>
              <a:t> </a:t>
            </a:r>
            <a:r>
              <a:rPr lang="es-MX" sz="1400" dirty="0" err="1">
                <a:latin typeface="Book Antiqua" pitchFamily="18" charset="0"/>
                <a:cs typeface="+mn-cs"/>
              </a:rPr>
              <a:t>such</a:t>
            </a:r>
            <a:r>
              <a:rPr lang="es-MX" sz="1400" dirty="0">
                <a:latin typeface="Book Antiqua" pitchFamily="18" charset="0"/>
                <a:cs typeface="+mn-cs"/>
              </a:rPr>
              <a:t> as a </a:t>
            </a:r>
            <a:r>
              <a:rPr lang="es-MX" sz="1400" dirty="0" err="1">
                <a:latin typeface="Book Antiqua" pitchFamily="18" charset="0"/>
                <a:cs typeface="+mn-cs"/>
              </a:rPr>
              <a:t>covered</a:t>
            </a:r>
            <a:r>
              <a:rPr lang="es-MX" sz="1400" dirty="0">
                <a:latin typeface="Book Antiqua" pitchFamily="18" charset="0"/>
                <a:cs typeface="+mn-cs"/>
              </a:rPr>
              <a:t> </a:t>
            </a:r>
            <a:r>
              <a:rPr lang="es-MX" sz="1400" dirty="0" err="1">
                <a:latin typeface="Book Antiqua" pitchFamily="18" charset="0"/>
                <a:cs typeface="+mn-cs"/>
              </a:rPr>
              <a:t>sickness</a:t>
            </a:r>
            <a:r>
              <a:rPr lang="es-MX" sz="1400" dirty="0">
                <a:latin typeface="Book Antiqua" pitchFamily="18" charset="0"/>
                <a:cs typeface="+mn-cs"/>
              </a:rPr>
              <a:t>, </a:t>
            </a:r>
            <a:r>
              <a:rPr lang="es-MX" sz="1400" dirty="0" err="1">
                <a:latin typeface="Book Antiqua" pitchFamily="18" charset="0"/>
                <a:cs typeface="+mn-cs"/>
              </a:rPr>
              <a:t>illness</a:t>
            </a:r>
            <a:r>
              <a:rPr lang="es-MX" sz="1400" dirty="0">
                <a:latin typeface="Book Antiqua" pitchFamily="18" charset="0"/>
                <a:cs typeface="+mn-cs"/>
              </a:rPr>
              <a:t>, </a:t>
            </a:r>
            <a:r>
              <a:rPr lang="es-MX" sz="1400" dirty="0" err="1">
                <a:latin typeface="Book Antiqua" pitchFamily="18" charset="0"/>
                <a:cs typeface="+mn-cs"/>
              </a:rPr>
              <a:t>injury</a:t>
            </a:r>
            <a:r>
              <a:rPr lang="es-MX" sz="1400" dirty="0">
                <a:latin typeface="Book Antiqua" pitchFamily="18" charset="0"/>
                <a:cs typeface="+mn-cs"/>
              </a:rPr>
              <a:t> </a:t>
            </a:r>
            <a:r>
              <a:rPr lang="es-MX" sz="1400" dirty="0" err="1">
                <a:latin typeface="Book Antiqua" pitchFamily="18" charset="0"/>
                <a:cs typeface="+mn-cs"/>
              </a:rPr>
              <a:t>or</a:t>
            </a:r>
            <a:r>
              <a:rPr lang="es-MX" sz="1400" dirty="0">
                <a:latin typeface="Book Antiqua" pitchFamily="18" charset="0"/>
                <a:cs typeface="+mn-cs"/>
              </a:rPr>
              <a:t> </a:t>
            </a:r>
            <a:r>
              <a:rPr lang="es-MX" sz="1400" dirty="0" err="1">
                <a:latin typeface="Book Antiqua" pitchFamily="18" charset="0"/>
                <a:cs typeface="+mn-cs"/>
              </a:rPr>
              <a:t>death</a:t>
            </a:r>
            <a:r>
              <a:rPr lang="es-MX" sz="1400" dirty="0">
                <a:latin typeface="Book Antiqua" pitchFamily="18" charset="0"/>
                <a:cs typeface="+mn-cs"/>
              </a:rPr>
              <a:t>.</a:t>
            </a:r>
          </a:p>
          <a:p>
            <a:pPr marL="800100" lvl="2" indent="-342900" eaLnBrk="0" hangingPunct="0">
              <a:spcBef>
                <a:spcPct val="20000"/>
              </a:spcBef>
              <a:buFont typeface="Arial" pitchFamily="34" charset="0"/>
              <a:buChar char="•"/>
              <a:defRPr/>
            </a:pPr>
            <a:r>
              <a:rPr lang="es-MX" sz="1400" dirty="0" err="1">
                <a:latin typeface="Book Antiqua" pitchFamily="18" charset="0"/>
                <a:cs typeface="+mn-cs"/>
              </a:rPr>
              <a:t>Trip</a:t>
            </a:r>
            <a:r>
              <a:rPr lang="es-MX" sz="1400" dirty="0">
                <a:latin typeface="Book Antiqua" pitchFamily="18" charset="0"/>
                <a:cs typeface="+mn-cs"/>
              </a:rPr>
              <a:t> </a:t>
            </a:r>
            <a:r>
              <a:rPr lang="es-MX" sz="1400" dirty="0" err="1">
                <a:latin typeface="Book Antiqua" pitchFamily="18" charset="0"/>
                <a:cs typeface="+mn-cs"/>
              </a:rPr>
              <a:t>Cancellation</a:t>
            </a:r>
            <a:r>
              <a:rPr lang="es-MX" sz="1400" dirty="0">
                <a:latin typeface="Book Antiqua" pitchFamily="18" charset="0"/>
                <a:cs typeface="+mn-cs"/>
              </a:rPr>
              <a:t> </a:t>
            </a:r>
            <a:r>
              <a:rPr lang="es-MX" sz="1400" dirty="0" err="1">
                <a:latin typeface="Book Antiqua" pitchFamily="18" charset="0"/>
                <a:cs typeface="+mn-cs"/>
              </a:rPr>
              <a:t>or</a:t>
            </a:r>
            <a:r>
              <a:rPr lang="es-MX" sz="1400" dirty="0">
                <a:latin typeface="Book Antiqua" pitchFamily="18" charset="0"/>
                <a:cs typeface="+mn-cs"/>
              </a:rPr>
              <a:t> </a:t>
            </a:r>
            <a:r>
              <a:rPr lang="es-MX" sz="1400" dirty="0" err="1">
                <a:latin typeface="Book Antiqua" pitchFamily="18" charset="0"/>
                <a:cs typeface="+mn-cs"/>
              </a:rPr>
              <a:t>Trip</a:t>
            </a:r>
            <a:r>
              <a:rPr lang="es-MX" sz="1400" dirty="0">
                <a:latin typeface="Book Antiqua" pitchFamily="18" charset="0"/>
                <a:cs typeface="+mn-cs"/>
              </a:rPr>
              <a:t> </a:t>
            </a:r>
            <a:r>
              <a:rPr lang="es-MX" sz="1400" dirty="0" err="1">
                <a:latin typeface="Book Antiqua" pitchFamily="18" charset="0"/>
                <a:cs typeface="+mn-cs"/>
              </a:rPr>
              <a:t>Interruption</a:t>
            </a:r>
            <a:r>
              <a:rPr lang="es-MX" sz="1400" dirty="0">
                <a:latin typeface="Book Antiqua" pitchFamily="18" charset="0"/>
                <a:cs typeface="+mn-cs"/>
              </a:rPr>
              <a:t> </a:t>
            </a:r>
            <a:r>
              <a:rPr lang="es-MX" sz="1400" dirty="0" err="1">
                <a:latin typeface="Book Antiqua" pitchFamily="18" charset="0"/>
                <a:cs typeface="+mn-cs"/>
              </a:rPr>
              <a:t>due</a:t>
            </a:r>
            <a:r>
              <a:rPr lang="es-MX" sz="1400" dirty="0">
                <a:latin typeface="Book Antiqua" pitchFamily="18" charset="0"/>
                <a:cs typeface="+mn-cs"/>
              </a:rPr>
              <a:t> </a:t>
            </a:r>
            <a:r>
              <a:rPr lang="es-MX" sz="1400" dirty="0" err="1">
                <a:latin typeface="Book Antiqua" pitchFamily="18" charset="0"/>
                <a:cs typeface="+mn-cs"/>
              </a:rPr>
              <a:t>to</a:t>
            </a:r>
            <a:r>
              <a:rPr lang="es-MX" sz="1400" dirty="0">
                <a:latin typeface="Book Antiqua" pitchFamily="18" charset="0"/>
                <a:cs typeface="+mn-cs"/>
              </a:rPr>
              <a:t> </a:t>
            </a:r>
            <a:r>
              <a:rPr lang="es-MX" sz="1400" dirty="0" err="1">
                <a:latin typeface="Book Antiqua" pitchFamily="18" charset="0"/>
                <a:cs typeface="+mn-cs"/>
              </a:rPr>
              <a:t>defined</a:t>
            </a:r>
            <a:r>
              <a:rPr lang="es-MX" sz="1400" dirty="0">
                <a:latin typeface="Book Antiqua" pitchFamily="18" charset="0"/>
                <a:cs typeface="+mn-cs"/>
              </a:rPr>
              <a:t> </a:t>
            </a:r>
            <a:r>
              <a:rPr lang="es-MX" sz="1400" dirty="0" err="1">
                <a:latin typeface="Book Antiqua" pitchFamily="18" charset="0"/>
                <a:cs typeface="+mn-cs"/>
              </a:rPr>
              <a:t>Terrorist</a:t>
            </a:r>
            <a:r>
              <a:rPr lang="es-MX" sz="1400" dirty="0">
                <a:latin typeface="Book Antiqua" pitchFamily="18" charset="0"/>
                <a:cs typeface="+mn-cs"/>
              </a:rPr>
              <a:t> </a:t>
            </a:r>
            <a:r>
              <a:rPr lang="es-MX" sz="1400" dirty="0" err="1">
                <a:latin typeface="Book Antiqua" pitchFamily="18" charset="0"/>
                <a:cs typeface="+mn-cs"/>
              </a:rPr>
              <a:t>Acts</a:t>
            </a:r>
            <a:r>
              <a:rPr lang="es-MX" sz="1400" dirty="0">
                <a:latin typeface="Book Antiqua" pitchFamily="18" charset="0"/>
                <a:cs typeface="+mn-cs"/>
              </a:rPr>
              <a:t>.</a:t>
            </a:r>
            <a:endParaRPr lang="en-US" sz="1400" dirty="0">
              <a:latin typeface="Book Antiqua" pitchFamily="18" charset="0"/>
              <a:cs typeface="+mn-cs"/>
            </a:endParaRPr>
          </a:p>
          <a:p>
            <a:pPr marL="255588" indent="-163513">
              <a:defRPr/>
            </a:pPr>
            <a:endParaRPr lang="en-US" b="1" dirty="0">
              <a:solidFill>
                <a:srgbClr val="26A5DF"/>
              </a:solidFill>
              <a:latin typeface="Book Antiqua" pitchFamily="18" charset="0"/>
            </a:endParaRPr>
          </a:p>
          <a:p>
            <a:pPr marL="255588" indent="-163513">
              <a:defRPr/>
            </a:pPr>
            <a:r>
              <a:rPr lang="en-US" b="1" dirty="0">
                <a:solidFill>
                  <a:srgbClr val="26A5DF"/>
                </a:solidFill>
                <a:latin typeface="Book Antiqua" pitchFamily="18" charset="0"/>
              </a:rPr>
              <a:t>Explorica’s Travel Protection Plan Plus covers you for:</a:t>
            </a:r>
          </a:p>
          <a:p>
            <a:pPr marL="800100" lvl="2" indent="-342900" eaLnBrk="0" hangingPunct="0">
              <a:spcBef>
                <a:spcPct val="20000"/>
              </a:spcBef>
              <a:buFont typeface="Arial" pitchFamily="34" charset="0"/>
              <a:buChar char="•"/>
              <a:defRPr/>
            </a:pPr>
            <a:r>
              <a:rPr lang="es-MX" sz="1400" dirty="0" err="1">
                <a:latin typeface="Book Antiqua" pitchFamily="18" charset="0"/>
                <a:cs typeface="+mn-cs"/>
              </a:rPr>
              <a:t>Same</a:t>
            </a:r>
            <a:r>
              <a:rPr lang="es-MX" sz="1400" dirty="0">
                <a:latin typeface="Book Antiqua" pitchFamily="18" charset="0"/>
                <a:cs typeface="+mn-cs"/>
              </a:rPr>
              <a:t> </a:t>
            </a:r>
            <a:r>
              <a:rPr lang="es-MX" sz="1400" dirty="0" err="1">
                <a:latin typeface="Book Antiqua" pitchFamily="18" charset="0"/>
                <a:cs typeface="+mn-cs"/>
              </a:rPr>
              <a:t>benefits</a:t>
            </a:r>
            <a:r>
              <a:rPr lang="es-MX" sz="1400" dirty="0">
                <a:latin typeface="Book Antiqua" pitchFamily="18" charset="0"/>
                <a:cs typeface="+mn-cs"/>
              </a:rPr>
              <a:t> as </a:t>
            </a:r>
            <a:r>
              <a:rPr lang="es-MX" sz="1400" dirty="0" err="1">
                <a:latin typeface="Book Antiqua" pitchFamily="18" charset="0"/>
                <a:cs typeface="+mn-cs"/>
              </a:rPr>
              <a:t>standard</a:t>
            </a:r>
            <a:r>
              <a:rPr lang="es-MX" sz="1400" dirty="0">
                <a:latin typeface="Book Antiqua" pitchFamily="18" charset="0"/>
                <a:cs typeface="+mn-cs"/>
              </a:rPr>
              <a:t> plan PLUS Cancel </a:t>
            </a:r>
            <a:r>
              <a:rPr lang="es-MX" sz="1400" dirty="0" err="1">
                <a:latin typeface="Book Antiqua" pitchFamily="18" charset="0"/>
                <a:cs typeface="+mn-cs"/>
              </a:rPr>
              <a:t>for</a:t>
            </a:r>
            <a:r>
              <a:rPr lang="es-MX" sz="1400" dirty="0">
                <a:latin typeface="Book Antiqua" pitchFamily="18" charset="0"/>
                <a:cs typeface="+mn-cs"/>
              </a:rPr>
              <a:t> </a:t>
            </a:r>
            <a:r>
              <a:rPr lang="es-MX" sz="1400" dirty="0" err="1">
                <a:latin typeface="Book Antiqua" pitchFamily="18" charset="0"/>
                <a:cs typeface="+mn-cs"/>
              </a:rPr>
              <a:t>Any</a:t>
            </a:r>
            <a:r>
              <a:rPr lang="es-MX" sz="1400" dirty="0">
                <a:latin typeface="Book Antiqua" pitchFamily="18" charset="0"/>
                <a:cs typeface="+mn-cs"/>
              </a:rPr>
              <a:t> </a:t>
            </a:r>
            <a:r>
              <a:rPr lang="es-MX" sz="1400" dirty="0" err="1">
                <a:latin typeface="Book Antiqua" pitchFamily="18" charset="0"/>
                <a:cs typeface="+mn-cs"/>
              </a:rPr>
              <a:t>Reason</a:t>
            </a:r>
            <a:r>
              <a:rPr lang="es-MX" sz="1400" dirty="0">
                <a:latin typeface="Book Antiqua" pitchFamily="18" charset="0"/>
                <a:cs typeface="+mn-cs"/>
              </a:rPr>
              <a:t> </a:t>
            </a:r>
            <a:r>
              <a:rPr lang="es-MX" sz="1400" dirty="0" err="1">
                <a:latin typeface="Book Antiqua" pitchFamily="18" charset="0"/>
                <a:cs typeface="+mn-cs"/>
              </a:rPr>
              <a:t>Waiver</a:t>
            </a:r>
            <a:r>
              <a:rPr lang="es-MX" sz="1400" dirty="0">
                <a:latin typeface="Book Antiqua" pitchFamily="18" charset="0"/>
                <a:cs typeface="+mn-cs"/>
              </a:rPr>
              <a:t> </a:t>
            </a:r>
            <a:r>
              <a:rPr lang="es-MX" sz="1400" dirty="0" err="1">
                <a:latin typeface="Book Antiqua" pitchFamily="18" charset="0"/>
                <a:cs typeface="+mn-cs"/>
              </a:rPr>
              <a:t>Benefit</a:t>
            </a:r>
            <a:r>
              <a:rPr lang="es-MX" sz="1400" dirty="0">
                <a:latin typeface="Book Antiqua" pitchFamily="18" charset="0"/>
                <a:cs typeface="+mn-cs"/>
              </a:rPr>
              <a:t>.</a:t>
            </a:r>
          </a:p>
          <a:p>
            <a:pPr marL="800100" lvl="2" indent="-342900" eaLnBrk="0" hangingPunct="0">
              <a:spcBef>
                <a:spcPct val="20000"/>
              </a:spcBef>
              <a:buFont typeface="Arial" pitchFamily="34" charset="0"/>
              <a:buChar char="•"/>
              <a:defRPr/>
            </a:pPr>
            <a:r>
              <a:rPr lang="es-MX" sz="1400" dirty="0" err="1">
                <a:latin typeface="Book Antiqua" pitchFamily="18" charset="0"/>
                <a:cs typeface="+mn-cs"/>
              </a:rPr>
              <a:t>With</a:t>
            </a:r>
            <a:r>
              <a:rPr lang="es-MX" sz="1400" dirty="0">
                <a:latin typeface="Book Antiqua" pitchFamily="18" charset="0"/>
                <a:cs typeface="+mn-cs"/>
              </a:rPr>
              <a:t> </a:t>
            </a:r>
            <a:r>
              <a:rPr lang="es-MX" sz="1400" dirty="0" err="1">
                <a:latin typeface="Book Antiqua" pitchFamily="18" charset="0"/>
                <a:cs typeface="+mn-cs"/>
              </a:rPr>
              <a:t>the</a:t>
            </a:r>
            <a:r>
              <a:rPr lang="es-MX" sz="1400" dirty="0">
                <a:latin typeface="Book Antiqua" pitchFamily="18" charset="0"/>
                <a:cs typeface="+mn-cs"/>
              </a:rPr>
              <a:t> Cancel </a:t>
            </a:r>
            <a:r>
              <a:rPr lang="es-MX" sz="1400" dirty="0" err="1">
                <a:latin typeface="Book Antiqua" pitchFamily="18" charset="0"/>
                <a:cs typeface="+mn-cs"/>
              </a:rPr>
              <a:t>for</a:t>
            </a:r>
            <a:r>
              <a:rPr lang="es-MX" sz="1400" dirty="0">
                <a:latin typeface="Book Antiqua" pitchFamily="18" charset="0"/>
                <a:cs typeface="+mn-cs"/>
              </a:rPr>
              <a:t> </a:t>
            </a:r>
            <a:r>
              <a:rPr lang="es-MX" sz="1400" dirty="0" err="1">
                <a:latin typeface="Book Antiqua" pitchFamily="18" charset="0"/>
                <a:cs typeface="+mn-cs"/>
              </a:rPr>
              <a:t>Any</a:t>
            </a:r>
            <a:r>
              <a:rPr lang="es-MX" sz="1400" dirty="0">
                <a:latin typeface="Book Antiqua" pitchFamily="18" charset="0"/>
                <a:cs typeface="+mn-cs"/>
              </a:rPr>
              <a:t> </a:t>
            </a:r>
            <a:r>
              <a:rPr lang="es-MX" sz="1400" dirty="0" err="1">
                <a:latin typeface="Book Antiqua" pitchFamily="18" charset="0"/>
                <a:cs typeface="+mn-cs"/>
              </a:rPr>
              <a:t>Reason</a:t>
            </a:r>
            <a:r>
              <a:rPr lang="es-MX" sz="1400" dirty="0">
                <a:latin typeface="Book Antiqua" pitchFamily="18" charset="0"/>
                <a:cs typeface="+mn-cs"/>
              </a:rPr>
              <a:t> </a:t>
            </a:r>
            <a:r>
              <a:rPr lang="es-MX" sz="1400" dirty="0" err="1">
                <a:latin typeface="Book Antiqua" pitchFamily="18" charset="0"/>
                <a:cs typeface="+mn-cs"/>
              </a:rPr>
              <a:t>Waiver</a:t>
            </a:r>
            <a:r>
              <a:rPr lang="es-MX" sz="1400" dirty="0">
                <a:latin typeface="Book Antiqua" pitchFamily="18" charset="0"/>
                <a:cs typeface="+mn-cs"/>
              </a:rPr>
              <a:t> </a:t>
            </a:r>
            <a:r>
              <a:rPr lang="es-MX" sz="1400" dirty="0" err="1">
                <a:latin typeface="Book Antiqua" pitchFamily="18" charset="0"/>
                <a:cs typeface="+mn-cs"/>
              </a:rPr>
              <a:t>Benefit</a:t>
            </a:r>
            <a:r>
              <a:rPr lang="es-MX" sz="1400" dirty="0">
                <a:latin typeface="Book Antiqua" pitchFamily="18" charset="0"/>
                <a:cs typeface="+mn-cs"/>
              </a:rPr>
              <a:t>, </a:t>
            </a:r>
            <a:r>
              <a:rPr lang="es-MX" sz="1400" dirty="0" err="1">
                <a:latin typeface="Book Antiqua" pitchFamily="18" charset="0"/>
                <a:cs typeface="+mn-cs"/>
              </a:rPr>
              <a:t>if</a:t>
            </a:r>
            <a:r>
              <a:rPr lang="es-MX" sz="1400" dirty="0">
                <a:latin typeface="Book Antiqua" pitchFamily="18" charset="0"/>
                <a:cs typeface="+mn-cs"/>
              </a:rPr>
              <a:t> </a:t>
            </a:r>
            <a:r>
              <a:rPr lang="es-MX" sz="1400" dirty="0" err="1">
                <a:latin typeface="Book Antiqua" pitchFamily="18" charset="0"/>
                <a:cs typeface="+mn-cs"/>
              </a:rPr>
              <a:t>you</a:t>
            </a:r>
            <a:r>
              <a:rPr lang="es-MX" sz="1400" dirty="0">
                <a:latin typeface="Book Antiqua" pitchFamily="18" charset="0"/>
                <a:cs typeface="+mn-cs"/>
              </a:rPr>
              <a:t> cancel </a:t>
            </a:r>
            <a:r>
              <a:rPr lang="es-MX" sz="1400" dirty="0" err="1">
                <a:latin typeface="Book Antiqua" pitchFamily="18" charset="0"/>
                <a:cs typeface="+mn-cs"/>
              </a:rPr>
              <a:t>your</a:t>
            </a:r>
            <a:r>
              <a:rPr lang="es-MX" sz="1400" dirty="0">
                <a:latin typeface="Book Antiqua" pitchFamily="18" charset="0"/>
                <a:cs typeface="+mn-cs"/>
              </a:rPr>
              <a:t> </a:t>
            </a:r>
            <a:r>
              <a:rPr lang="es-MX" sz="1400" dirty="0" err="1">
                <a:latin typeface="Book Antiqua" pitchFamily="18" charset="0"/>
                <a:cs typeface="+mn-cs"/>
              </a:rPr>
              <a:t>trip</a:t>
            </a:r>
            <a:r>
              <a:rPr lang="es-MX" sz="1400" dirty="0">
                <a:latin typeface="Book Antiqua" pitchFamily="18" charset="0"/>
                <a:cs typeface="+mn-cs"/>
              </a:rPr>
              <a:t> </a:t>
            </a:r>
            <a:r>
              <a:rPr lang="es-MX" sz="1400" dirty="0" err="1">
                <a:latin typeface="Book Antiqua" pitchFamily="18" charset="0"/>
                <a:cs typeface="+mn-cs"/>
              </a:rPr>
              <a:t>for</a:t>
            </a:r>
            <a:r>
              <a:rPr lang="es-MX" sz="1400" dirty="0">
                <a:latin typeface="Book Antiqua" pitchFamily="18" charset="0"/>
                <a:cs typeface="+mn-cs"/>
              </a:rPr>
              <a:t> </a:t>
            </a:r>
            <a:r>
              <a:rPr lang="es-MX" sz="1400" dirty="0" err="1">
                <a:latin typeface="Book Antiqua" pitchFamily="18" charset="0"/>
                <a:cs typeface="+mn-cs"/>
              </a:rPr>
              <a:t>any</a:t>
            </a:r>
            <a:r>
              <a:rPr lang="es-MX" sz="1400" dirty="0">
                <a:latin typeface="Book Antiqua" pitchFamily="18" charset="0"/>
                <a:cs typeface="+mn-cs"/>
              </a:rPr>
              <a:t> </a:t>
            </a:r>
            <a:r>
              <a:rPr lang="es-MX" sz="1400" dirty="0" err="1">
                <a:latin typeface="Book Antiqua" pitchFamily="18" charset="0"/>
                <a:cs typeface="+mn-cs"/>
              </a:rPr>
              <a:t>reason</a:t>
            </a:r>
            <a:r>
              <a:rPr lang="es-MX" sz="1400" dirty="0">
                <a:latin typeface="Book Antiqua" pitchFamily="18" charset="0"/>
                <a:cs typeface="+mn-cs"/>
              </a:rPr>
              <a:t> </a:t>
            </a:r>
            <a:r>
              <a:rPr lang="es-MX" sz="1400" dirty="0" err="1">
                <a:latin typeface="Book Antiqua" pitchFamily="18" charset="0"/>
                <a:cs typeface="+mn-cs"/>
              </a:rPr>
              <a:t>not</a:t>
            </a:r>
            <a:r>
              <a:rPr lang="es-MX" sz="1400" dirty="0">
                <a:latin typeface="Book Antiqua" pitchFamily="18" charset="0"/>
                <a:cs typeface="+mn-cs"/>
              </a:rPr>
              <a:t> </a:t>
            </a:r>
            <a:r>
              <a:rPr lang="es-MX" sz="1400" dirty="0" err="1">
                <a:latin typeface="Book Antiqua" pitchFamily="18" charset="0"/>
                <a:cs typeface="+mn-cs"/>
              </a:rPr>
              <a:t>otherwise</a:t>
            </a:r>
            <a:r>
              <a:rPr lang="es-MX" sz="1400" dirty="0">
                <a:latin typeface="Book Antiqua" pitchFamily="18" charset="0"/>
                <a:cs typeface="+mn-cs"/>
              </a:rPr>
              <a:t> </a:t>
            </a:r>
            <a:r>
              <a:rPr lang="es-MX" sz="1400" dirty="0" err="1">
                <a:latin typeface="Book Antiqua" pitchFamily="18" charset="0"/>
                <a:cs typeface="+mn-cs"/>
              </a:rPr>
              <a:t>covered</a:t>
            </a:r>
            <a:r>
              <a:rPr lang="es-MX" sz="1400" dirty="0">
                <a:latin typeface="Book Antiqua" pitchFamily="18" charset="0"/>
                <a:cs typeface="+mn-cs"/>
              </a:rPr>
              <a:t> </a:t>
            </a:r>
            <a:r>
              <a:rPr lang="es-MX" sz="1400" dirty="0" err="1">
                <a:latin typeface="Book Antiqua" pitchFamily="18" charset="0"/>
                <a:cs typeface="+mn-cs"/>
              </a:rPr>
              <a:t>by</a:t>
            </a:r>
            <a:r>
              <a:rPr lang="es-MX" sz="1400" dirty="0">
                <a:latin typeface="Book Antiqua" pitchFamily="18" charset="0"/>
                <a:cs typeface="+mn-cs"/>
              </a:rPr>
              <a:t> </a:t>
            </a:r>
            <a:r>
              <a:rPr lang="es-MX" sz="1400" dirty="0" err="1">
                <a:latin typeface="Book Antiqua" pitchFamily="18" charset="0"/>
                <a:cs typeface="+mn-cs"/>
              </a:rPr>
              <a:t>this</a:t>
            </a:r>
            <a:r>
              <a:rPr lang="es-MX" sz="1400" dirty="0">
                <a:latin typeface="Book Antiqua" pitchFamily="18" charset="0"/>
                <a:cs typeface="+mn-cs"/>
              </a:rPr>
              <a:t> </a:t>
            </a:r>
            <a:r>
              <a:rPr lang="es-MX" sz="1400" dirty="0" err="1">
                <a:latin typeface="Book Antiqua" pitchFamily="18" charset="0"/>
                <a:cs typeface="+mn-cs"/>
              </a:rPr>
              <a:t>policy</a:t>
            </a:r>
            <a:r>
              <a:rPr lang="es-MX" sz="1400" dirty="0">
                <a:latin typeface="Book Antiqua" pitchFamily="18" charset="0"/>
                <a:cs typeface="+mn-cs"/>
              </a:rPr>
              <a:t>, </a:t>
            </a:r>
            <a:r>
              <a:rPr lang="es-MX" sz="1400" dirty="0" err="1">
                <a:latin typeface="Book Antiqua" pitchFamily="18" charset="0"/>
                <a:cs typeface="+mn-cs"/>
              </a:rPr>
              <a:t>TripMate</a:t>
            </a:r>
            <a:r>
              <a:rPr lang="es-MX" sz="1400" dirty="0">
                <a:latin typeface="Book Antiqua" pitchFamily="18" charset="0"/>
                <a:cs typeface="+mn-cs"/>
              </a:rPr>
              <a:t> </a:t>
            </a:r>
            <a:r>
              <a:rPr lang="es-MX" sz="1400" dirty="0" err="1">
                <a:latin typeface="Book Antiqua" pitchFamily="18" charset="0"/>
                <a:cs typeface="+mn-cs"/>
              </a:rPr>
              <a:t>will</a:t>
            </a:r>
            <a:r>
              <a:rPr lang="es-MX" sz="1400" dirty="0">
                <a:latin typeface="Book Antiqua" pitchFamily="18" charset="0"/>
                <a:cs typeface="+mn-cs"/>
              </a:rPr>
              <a:t> </a:t>
            </a:r>
            <a:r>
              <a:rPr lang="es-MX" sz="1400" dirty="0" err="1">
                <a:latin typeface="Book Antiqua" pitchFamily="18" charset="0"/>
                <a:cs typeface="+mn-cs"/>
              </a:rPr>
              <a:t>reimburse</a:t>
            </a:r>
            <a:r>
              <a:rPr lang="es-MX" sz="1400" dirty="0">
                <a:latin typeface="Book Antiqua" pitchFamily="18" charset="0"/>
                <a:cs typeface="+mn-cs"/>
              </a:rPr>
              <a:t> </a:t>
            </a:r>
            <a:r>
              <a:rPr lang="es-MX" sz="1400" dirty="0" err="1">
                <a:latin typeface="Book Antiqua" pitchFamily="18" charset="0"/>
                <a:cs typeface="+mn-cs"/>
              </a:rPr>
              <a:t>you</a:t>
            </a:r>
            <a:r>
              <a:rPr lang="es-MX" sz="1400" dirty="0">
                <a:latin typeface="Book Antiqua" pitchFamily="18" charset="0"/>
                <a:cs typeface="+mn-cs"/>
              </a:rPr>
              <a:t> </a:t>
            </a:r>
            <a:r>
              <a:rPr lang="es-MX" sz="1400" dirty="0" err="1">
                <a:latin typeface="Book Antiqua" pitchFamily="18" charset="0"/>
                <a:cs typeface="+mn-cs"/>
              </a:rPr>
              <a:t>for</a:t>
            </a:r>
            <a:r>
              <a:rPr lang="es-MX" sz="1400" dirty="0">
                <a:latin typeface="Book Antiqua" pitchFamily="18" charset="0"/>
                <a:cs typeface="+mn-cs"/>
              </a:rPr>
              <a:t> 75% of </a:t>
            </a:r>
            <a:r>
              <a:rPr lang="es-MX" sz="1400" dirty="0" err="1">
                <a:latin typeface="Book Antiqua" pitchFamily="18" charset="0"/>
                <a:cs typeface="+mn-cs"/>
              </a:rPr>
              <a:t>the</a:t>
            </a:r>
            <a:r>
              <a:rPr lang="es-MX" sz="1400" dirty="0">
                <a:latin typeface="Book Antiqua" pitchFamily="18" charset="0"/>
                <a:cs typeface="+mn-cs"/>
              </a:rPr>
              <a:t> non-</a:t>
            </a:r>
            <a:r>
              <a:rPr lang="es-MX" sz="1400" dirty="0" err="1">
                <a:latin typeface="Book Antiqua" pitchFamily="18" charset="0"/>
                <a:cs typeface="+mn-cs"/>
              </a:rPr>
              <a:t>refundable</a:t>
            </a:r>
            <a:r>
              <a:rPr lang="es-MX" sz="1400" dirty="0">
                <a:latin typeface="Book Antiqua" pitchFamily="18" charset="0"/>
                <a:cs typeface="+mn-cs"/>
              </a:rPr>
              <a:t> </a:t>
            </a:r>
            <a:r>
              <a:rPr lang="es-MX" sz="1400" dirty="0" err="1">
                <a:latin typeface="Book Antiqua" pitchFamily="18" charset="0"/>
                <a:cs typeface="+mn-cs"/>
              </a:rPr>
              <a:t>cancellation</a:t>
            </a:r>
            <a:r>
              <a:rPr lang="es-MX" sz="1400" dirty="0">
                <a:latin typeface="Book Antiqua" pitchFamily="18" charset="0"/>
                <a:cs typeface="+mn-cs"/>
              </a:rPr>
              <a:t> </a:t>
            </a:r>
            <a:r>
              <a:rPr lang="es-MX" sz="1400" dirty="0" err="1">
                <a:latin typeface="Book Antiqua" pitchFamily="18" charset="0"/>
                <a:cs typeface="+mn-cs"/>
              </a:rPr>
              <a:t>fees</a:t>
            </a:r>
            <a:r>
              <a:rPr lang="es-MX" sz="1400" dirty="0">
                <a:latin typeface="Book Antiqua" pitchFamily="18" charset="0"/>
                <a:cs typeface="+mn-cs"/>
              </a:rPr>
              <a:t> </a:t>
            </a:r>
            <a:r>
              <a:rPr lang="es-MX" sz="1400" dirty="0" err="1">
                <a:latin typeface="Book Antiqua" pitchFamily="18" charset="0"/>
                <a:cs typeface="+mn-cs"/>
              </a:rPr>
              <a:t>which</a:t>
            </a:r>
            <a:r>
              <a:rPr lang="es-MX" sz="1400" dirty="0">
                <a:latin typeface="Book Antiqua" pitchFamily="18" charset="0"/>
                <a:cs typeface="+mn-cs"/>
              </a:rPr>
              <a:t> </a:t>
            </a:r>
            <a:r>
              <a:rPr lang="es-MX" sz="1400" dirty="0" err="1">
                <a:latin typeface="Book Antiqua" pitchFamily="18" charset="0"/>
                <a:cs typeface="+mn-cs"/>
              </a:rPr>
              <a:t>apply</a:t>
            </a:r>
            <a:r>
              <a:rPr lang="es-MX" sz="1400" dirty="0">
                <a:latin typeface="Book Antiqua" pitchFamily="18" charset="0"/>
                <a:cs typeface="+mn-cs"/>
              </a:rPr>
              <a:t> </a:t>
            </a:r>
            <a:r>
              <a:rPr lang="es-MX" sz="1400" dirty="0" err="1">
                <a:latin typeface="Book Antiqua" pitchFamily="18" charset="0"/>
                <a:cs typeface="+mn-cs"/>
              </a:rPr>
              <a:t>to</a:t>
            </a:r>
            <a:r>
              <a:rPr lang="es-MX" sz="1400" dirty="0">
                <a:latin typeface="Book Antiqua" pitchFamily="18" charset="0"/>
                <a:cs typeface="+mn-cs"/>
              </a:rPr>
              <a:t> </a:t>
            </a:r>
            <a:r>
              <a:rPr lang="es-MX" sz="1400" dirty="0" err="1">
                <a:latin typeface="Book Antiqua" pitchFamily="18" charset="0"/>
                <a:cs typeface="+mn-cs"/>
              </a:rPr>
              <a:t>your</a:t>
            </a:r>
            <a:r>
              <a:rPr lang="es-MX" sz="1400" dirty="0">
                <a:latin typeface="Book Antiqua" pitchFamily="18" charset="0"/>
                <a:cs typeface="+mn-cs"/>
              </a:rPr>
              <a:t> </a:t>
            </a:r>
            <a:r>
              <a:rPr lang="es-MX" sz="1400" dirty="0" err="1">
                <a:latin typeface="Book Antiqua" pitchFamily="18" charset="0"/>
                <a:cs typeface="+mn-cs"/>
              </a:rPr>
              <a:t>trip</a:t>
            </a:r>
            <a:r>
              <a:rPr lang="es-MX" sz="1400" dirty="0">
                <a:latin typeface="Book Antiqua" pitchFamily="18" charset="0"/>
                <a:cs typeface="+mn-cs"/>
              </a:rPr>
              <a:t>.</a:t>
            </a:r>
          </a:p>
          <a:p>
            <a:pPr marL="800100" lvl="2" indent="-342900" eaLnBrk="0" hangingPunct="0">
              <a:spcBef>
                <a:spcPct val="20000"/>
              </a:spcBef>
              <a:defRPr/>
            </a:pPr>
            <a:endParaRPr lang="es-MX" sz="1400" i="1" dirty="0">
              <a:latin typeface="Book Antiqua" pitchFamily="18" charset="0"/>
            </a:endParaRPr>
          </a:p>
          <a:p>
            <a:pPr marL="800100" lvl="2" indent="-342900" eaLnBrk="0" hangingPunct="0">
              <a:spcBef>
                <a:spcPct val="20000"/>
              </a:spcBef>
              <a:defRPr/>
            </a:pPr>
            <a:r>
              <a:rPr lang="es-MX" sz="1400" i="1" dirty="0" err="1">
                <a:latin typeface="Book Antiqua" pitchFamily="18" charset="0"/>
              </a:rPr>
              <a:t>Please</a:t>
            </a:r>
            <a:r>
              <a:rPr lang="es-MX" sz="1400" i="1" dirty="0">
                <a:latin typeface="Book Antiqua" pitchFamily="18" charset="0"/>
              </a:rPr>
              <a:t> </a:t>
            </a:r>
            <a:r>
              <a:rPr lang="es-MX" sz="1400" i="1" dirty="0" err="1">
                <a:latin typeface="Book Antiqua" pitchFamily="18" charset="0"/>
              </a:rPr>
              <a:t>see</a:t>
            </a:r>
            <a:r>
              <a:rPr lang="es-MX" sz="1400" i="1" dirty="0">
                <a:latin typeface="Book Antiqua" pitchFamily="18" charset="0"/>
              </a:rPr>
              <a:t> </a:t>
            </a:r>
            <a:r>
              <a:rPr lang="es-MX" sz="1400" i="1" dirty="0" err="1">
                <a:latin typeface="Book Antiqua" pitchFamily="18" charset="0"/>
              </a:rPr>
              <a:t>Terms</a:t>
            </a:r>
            <a:r>
              <a:rPr lang="es-MX" sz="1400" i="1" dirty="0">
                <a:latin typeface="Book Antiqua" pitchFamily="18" charset="0"/>
              </a:rPr>
              <a:t> &amp; </a:t>
            </a:r>
            <a:r>
              <a:rPr lang="es-MX" sz="1400" i="1" dirty="0" err="1">
                <a:latin typeface="Book Antiqua" pitchFamily="18" charset="0"/>
              </a:rPr>
              <a:t>Conditions</a:t>
            </a:r>
            <a:r>
              <a:rPr lang="es-MX" sz="1400" i="1" dirty="0">
                <a:latin typeface="Book Antiqua" pitchFamily="18" charset="0"/>
              </a:rPr>
              <a:t> </a:t>
            </a:r>
            <a:r>
              <a:rPr lang="es-MX" sz="1400" i="1" dirty="0" err="1">
                <a:latin typeface="Book Antiqua" pitchFamily="18" charset="0"/>
              </a:rPr>
              <a:t>for</a:t>
            </a:r>
            <a:r>
              <a:rPr lang="es-MX" sz="1400" i="1" dirty="0">
                <a:latin typeface="Book Antiqua" pitchFamily="18" charset="0"/>
              </a:rPr>
              <a:t> complete </a:t>
            </a:r>
            <a:r>
              <a:rPr lang="es-MX" sz="1400" i="1" dirty="0" err="1">
                <a:latin typeface="Book Antiqua" pitchFamily="18" charset="0"/>
              </a:rPr>
              <a:t>information</a:t>
            </a:r>
            <a:r>
              <a:rPr lang="es-MX" sz="1400" i="1" dirty="0">
                <a:latin typeface="Book Antiqua" pitchFamily="18" charset="0"/>
              </a:rPr>
              <a:t> </a:t>
            </a:r>
            <a:r>
              <a:rPr lang="es-MX" sz="1400" i="1" dirty="0" err="1">
                <a:latin typeface="Book Antiqua" pitchFamily="18" charset="0"/>
              </a:rPr>
              <a:t>regarding</a:t>
            </a:r>
            <a:r>
              <a:rPr lang="es-MX" sz="1400" i="1" dirty="0">
                <a:latin typeface="Book Antiqua" pitchFamily="18" charset="0"/>
              </a:rPr>
              <a:t> </a:t>
            </a:r>
            <a:r>
              <a:rPr lang="es-MX" sz="1400" i="1" dirty="0" err="1">
                <a:latin typeface="Book Antiqua" pitchFamily="18" charset="0"/>
              </a:rPr>
              <a:t>Travel</a:t>
            </a:r>
            <a:r>
              <a:rPr lang="es-MX" sz="1400" i="1" dirty="0">
                <a:latin typeface="Book Antiqua" pitchFamily="18" charset="0"/>
              </a:rPr>
              <a:t> </a:t>
            </a:r>
            <a:r>
              <a:rPr lang="es-MX" sz="1400" i="1" dirty="0" err="1">
                <a:latin typeface="Book Antiqua" pitchFamily="18" charset="0"/>
              </a:rPr>
              <a:t>Protection</a:t>
            </a:r>
            <a:r>
              <a:rPr lang="es-MX" sz="1400" i="1" dirty="0">
                <a:latin typeface="Book Antiqua" pitchFamily="18" charset="0"/>
              </a:rPr>
              <a:t> </a:t>
            </a:r>
            <a:r>
              <a:rPr lang="es-MX" sz="1400" i="1" dirty="0" err="1">
                <a:latin typeface="Book Antiqua" pitchFamily="18" charset="0"/>
              </a:rPr>
              <a:t>Plans</a:t>
            </a:r>
            <a:r>
              <a:rPr lang="es-MX" sz="1400" i="1" dirty="0">
                <a:latin typeface="Book Antiqua" pitchFamily="18" charset="0"/>
              </a:rPr>
              <a:t>.</a:t>
            </a:r>
            <a:endParaRPr lang="en-US" sz="1400" i="1" dirty="0">
              <a:latin typeface="Book Antiqua" pitchFamily="18" charset="0"/>
            </a:endParaRPr>
          </a:p>
          <a:p>
            <a:pPr marL="800100" lvl="2" indent="-342900" eaLnBrk="0" hangingPunct="0">
              <a:spcBef>
                <a:spcPct val="20000"/>
              </a:spcBef>
              <a:buFont typeface="Arial" pitchFamily="34" charset="0"/>
              <a:buChar char="•"/>
              <a:defRPr/>
            </a:pPr>
            <a:endParaRPr lang="es-MX" sz="1400" dirty="0">
              <a:latin typeface="Book Antiqua" pitchFamily="18" charset="0"/>
              <a:cs typeface="+mn-cs"/>
            </a:endParaRPr>
          </a:p>
          <a:p>
            <a:pPr lvl="1">
              <a:defRPr/>
            </a:pPr>
            <a:endParaRPr lang="es-MX" sz="1200" dirty="0">
              <a:latin typeface="Book Antiqua" pitchFamily="18" charset="0"/>
            </a:endParaRPr>
          </a:p>
        </p:txBody>
      </p:sp>
      <p:sp>
        <p:nvSpPr>
          <p:cNvPr id="9" name="Rectangle 8"/>
          <p:cNvSpPr/>
          <p:nvPr/>
        </p:nvSpPr>
        <p:spPr>
          <a:xfrm>
            <a:off x="1295400" y="685800"/>
            <a:ext cx="4789488" cy="584200"/>
          </a:xfrm>
          <a:prstGeom prst="rect">
            <a:avLst/>
          </a:prstGeom>
        </p:spPr>
        <p:txBody>
          <a:bodyPr wrap="none">
            <a:spAutoFit/>
          </a:bodyPr>
          <a:lstStyle/>
          <a:p>
            <a:pPr>
              <a:defRPr/>
            </a:pPr>
            <a:r>
              <a:rPr lang="en-US" sz="3200" dirty="0">
                <a:solidFill>
                  <a:schemeClr val="accent6"/>
                </a:solidFill>
                <a:latin typeface="Book Antiqua" pitchFamily="18" charset="0"/>
                <a:cs typeface="Arial" charset="0"/>
              </a:rPr>
              <a:t>Travel Protection Details </a:t>
            </a:r>
            <a:endParaRPr lang="en-US" sz="3200" dirty="0">
              <a:latin typeface="Book Antiqua" pitchFamily="18" charset="0"/>
              <a:cs typeface="Arial" charset="0"/>
            </a:endParaRPr>
          </a:p>
        </p:txBody>
      </p:sp>
      <p:sp>
        <p:nvSpPr>
          <p:cNvPr id="31748" name="Rectangle 11"/>
          <p:cNvSpPr>
            <a:spLocks noChangeArrowheads="1"/>
          </p:cNvSpPr>
          <p:nvPr/>
        </p:nvSpPr>
        <p:spPr bwMode="auto">
          <a:xfrm>
            <a:off x="5853113" y="6394450"/>
            <a:ext cx="2071687" cy="277813"/>
          </a:xfrm>
          <a:prstGeom prst="rect">
            <a:avLst/>
          </a:prstGeom>
          <a:noFill/>
          <a:ln w="9525">
            <a:noFill/>
            <a:miter lim="800000"/>
            <a:headEnd/>
            <a:tailEnd/>
          </a:ln>
        </p:spPr>
        <p:txBody>
          <a:bodyPr wrap="none">
            <a:spAutoFit/>
          </a:bodyPr>
          <a:lstStyle/>
          <a:p>
            <a:r>
              <a:rPr lang="en-US" sz="1200">
                <a:solidFill>
                  <a:srgbClr val="F99901"/>
                </a:solidFill>
                <a:latin typeface="Georgia" pitchFamily="18" charset="0"/>
              </a:rPr>
              <a:t>the experience is everything</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cstate="print"/>
          <a:stretch>
            <a:fillRect/>
          </a:stretch>
        </a:blip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5775</TotalTime>
  <Words>895</Words>
  <Application>Microsoft Macintosh PowerPoint</Application>
  <PresentationFormat>On-screen Show (4:3)</PresentationFormat>
  <Paragraphs>189</Paragraphs>
  <Slides>18</Slides>
  <Notes>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18</vt:i4>
      </vt:variant>
    </vt:vector>
  </HeadingPairs>
  <TitlesOfParts>
    <vt:vector size="30" baseType="lpstr">
      <vt:lpstr>Aharoni</vt:lpstr>
      <vt:lpstr>Book Antiqua</vt:lpstr>
      <vt:lpstr>Calibri</vt:lpstr>
      <vt:lpstr>Courier New</vt:lpstr>
      <vt:lpstr>Georgia</vt:lpstr>
      <vt:lpstr>Lucida Grande</vt:lpstr>
      <vt:lpstr>Verdana</vt:lpstr>
      <vt:lpstr>Arial</vt:lpstr>
      <vt:lpstr>Wingdings</vt:lpstr>
      <vt:lpstr>Office Theme</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Explorica</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Explorica User</dc:creator>
  <cp:lastModifiedBy>Microsoft Office User</cp:lastModifiedBy>
  <cp:revision>419</cp:revision>
  <dcterms:created xsi:type="dcterms:W3CDTF">2009-07-28T13:40:41Z</dcterms:created>
  <dcterms:modified xsi:type="dcterms:W3CDTF">2018-01-25T23:18:56Z</dcterms:modified>
</cp:coreProperties>
</file>